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28"/>
  </p:notesMasterIdLst>
  <p:sldIdLst>
    <p:sldId id="353" r:id="rId2"/>
    <p:sldId id="375" r:id="rId3"/>
    <p:sldId id="305" r:id="rId4"/>
    <p:sldId id="376" r:id="rId5"/>
    <p:sldId id="377" r:id="rId6"/>
    <p:sldId id="378" r:id="rId7"/>
    <p:sldId id="380" r:id="rId8"/>
    <p:sldId id="388" r:id="rId9"/>
    <p:sldId id="383" r:id="rId10"/>
    <p:sldId id="384" r:id="rId11"/>
    <p:sldId id="385" r:id="rId12"/>
    <p:sldId id="386" r:id="rId13"/>
    <p:sldId id="387" r:id="rId14"/>
    <p:sldId id="396" r:id="rId15"/>
    <p:sldId id="389" r:id="rId16"/>
    <p:sldId id="398" r:id="rId17"/>
    <p:sldId id="399" r:id="rId18"/>
    <p:sldId id="390" r:id="rId19"/>
    <p:sldId id="391" r:id="rId20"/>
    <p:sldId id="392" r:id="rId21"/>
    <p:sldId id="393" r:id="rId22"/>
    <p:sldId id="394" r:id="rId23"/>
    <p:sldId id="395" r:id="rId24"/>
    <p:sldId id="397" r:id="rId25"/>
    <p:sldId id="400" r:id="rId26"/>
    <p:sldId id="374" r:id="rId27"/>
  </p:sldIdLst>
  <p:sldSz cx="9144000" cy="6858000" type="screen4x3"/>
  <p:notesSz cx="6858000" cy="9144000"/>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DFDA00"/>
    <a:srgbClr val="FFFF00"/>
    <a:srgbClr val="FF33CC"/>
    <a:srgbClr val="0066FF"/>
    <a:srgbClr val="FFCC00"/>
    <a:srgbClr val="FF6600"/>
    <a:srgbClr val="FFCC99"/>
    <a:srgbClr val="006600"/>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572"/>
    <p:restoredTop sz="87959" autoAdjust="0"/>
  </p:normalViewPr>
  <p:slideViewPr>
    <p:cSldViewPr snapToGrid="0">
      <p:cViewPr varScale="1">
        <p:scale>
          <a:sx n="112" d="100"/>
          <a:sy n="112" d="100"/>
        </p:scale>
        <p:origin x="21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A673AE-FECB-4D63-8B9A-62D44AF7BA53}" type="datetimeFigureOut">
              <a:rPr lang="it-IT" smtClean="0"/>
              <a:pPr/>
              <a:t>01/04/21</a:t>
            </a:fld>
            <a:endParaRPr lang="it-IT"/>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DB3C26E-7179-4921-9D55-2F591E694EB1}" type="slidenum">
              <a:rPr lang="it-IT" smtClean="0"/>
              <a:pPr/>
              <a:t>‹#›</a:t>
            </a:fld>
            <a:endParaRPr lang="it-IT"/>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DB3C26E-7179-4921-9D55-2F591E694EB1}" type="slidenum">
              <a:rPr lang="it-IT" smtClean="0"/>
              <a:pPr/>
              <a:t>7</a:t>
            </a:fld>
            <a:endParaRPr lang="it-IT"/>
          </a:p>
        </p:txBody>
      </p:sp>
    </p:spTree>
    <p:extLst>
      <p:ext uri="{BB962C8B-B14F-4D97-AF65-F5344CB8AC3E}">
        <p14:creationId xmlns:p14="http://schemas.microsoft.com/office/powerpoint/2010/main" val="2631482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DB3C26E-7179-4921-9D55-2F591E694EB1}" type="slidenum">
              <a:rPr lang="it-IT" smtClean="0"/>
              <a:pPr/>
              <a:t>16</a:t>
            </a:fld>
            <a:endParaRPr lang="it-IT"/>
          </a:p>
        </p:txBody>
      </p:sp>
    </p:spTree>
    <p:extLst>
      <p:ext uri="{BB962C8B-B14F-4D97-AF65-F5344CB8AC3E}">
        <p14:creationId xmlns:p14="http://schemas.microsoft.com/office/powerpoint/2010/main" val="1227113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DB3C26E-7179-4921-9D55-2F591E694EB1}" type="slidenum">
              <a:rPr lang="it-IT" smtClean="0"/>
              <a:pPr/>
              <a:t>17</a:t>
            </a:fld>
            <a:endParaRPr lang="it-IT"/>
          </a:p>
        </p:txBody>
      </p:sp>
    </p:spTree>
    <p:extLst>
      <p:ext uri="{BB962C8B-B14F-4D97-AF65-F5344CB8AC3E}">
        <p14:creationId xmlns:p14="http://schemas.microsoft.com/office/powerpoint/2010/main" val="4013530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DB3C26E-7179-4921-9D55-2F591E694EB1}" type="slidenum">
              <a:rPr lang="it-IT" smtClean="0"/>
              <a:pPr/>
              <a:t>18</a:t>
            </a:fld>
            <a:endParaRPr lang="it-IT"/>
          </a:p>
        </p:txBody>
      </p:sp>
    </p:spTree>
    <p:extLst>
      <p:ext uri="{BB962C8B-B14F-4D97-AF65-F5344CB8AC3E}">
        <p14:creationId xmlns:p14="http://schemas.microsoft.com/office/powerpoint/2010/main" val="2124514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DB3C26E-7179-4921-9D55-2F591E694EB1}" type="slidenum">
              <a:rPr lang="it-IT" smtClean="0"/>
              <a:pPr/>
              <a:t>19</a:t>
            </a:fld>
            <a:endParaRPr lang="it-IT"/>
          </a:p>
        </p:txBody>
      </p:sp>
    </p:spTree>
    <p:extLst>
      <p:ext uri="{BB962C8B-B14F-4D97-AF65-F5344CB8AC3E}">
        <p14:creationId xmlns:p14="http://schemas.microsoft.com/office/powerpoint/2010/main" val="2680019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DB3C26E-7179-4921-9D55-2F591E694EB1}" type="slidenum">
              <a:rPr lang="it-IT" smtClean="0"/>
              <a:pPr/>
              <a:t>20</a:t>
            </a:fld>
            <a:endParaRPr lang="it-IT"/>
          </a:p>
        </p:txBody>
      </p:sp>
    </p:spTree>
    <p:extLst>
      <p:ext uri="{BB962C8B-B14F-4D97-AF65-F5344CB8AC3E}">
        <p14:creationId xmlns:p14="http://schemas.microsoft.com/office/powerpoint/2010/main" val="2629742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DB3C26E-7179-4921-9D55-2F591E694EB1}" type="slidenum">
              <a:rPr lang="it-IT" smtClean="0"/>
              <a:pPr/>
              <a:t>21</a:t>
            </a:fld>
            <a:endParaRPr lang="it-IT"/>
          </a:p>
        </p:txBody>
      </p:sp>
    </p:spTree>
    <p:extLst>
      <p:ext uri="{BB962C8B-B14F-4D97-AF65-F5344CB8AC3E}">
        <p14:creationId xmlns:p14="http://schemas.microsoft.com/office/powerpoint/2010/main" val="1739142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DB3C26E-7179-4921-9D55-2F591E694EB1}" type="slidenum">
              <a:rPr lang="it-IT" smtClean="0"/>
              <a:pPr/>
              <a:t>22</a:t>
            </a:fld>
            <a:endParaRPr lang="it-IT"/>
          </a:p>
        </p:txBody>
      </p:sp>
    </p:spTree>
    <p:extLst>
      <p:ext uri="{BB962C8B-B14F-4D97-AF65-F5344CB8AC3E}">
        <p14:creationId xmlns:p14="http://schemas.microsoft.com/office/powerpoint/2010/main" val="224940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DB3C26E-7179-4921-9D55-2F591E694EB1}" type="slidenum">
              <a:rPr lang="it-IT" smtClean="0"/>
              <a:pPr/>
              <a:t>23</a:t>
            </a:fld>
            <a:endParaRPr lang="it-IT"/>
          </a:p>
        </p:txBody>
      </p:sp>
    </p:spTree>
    <p:extLst>
      <p:ext uri="{BB962C8B-B14F-4D97-AF65-F5344CB8AC3E}">
        <p14:creationId xmlns:p14="http://schemas.microsoft.com/office/powerpoint/2010/main" val="3534890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DB3C26E-7179-4921-9D55-2F591E694EB1}" type="slidenum">
              <a:rPr lang="it-IT" smtClean="0"/>
              <a:pPr/>
              <a:t>24</a:t>
            </a:fld>
            <a:endParaRPr lang="it-IT"/>
          </a:p>
        </p:txBody>
      </p:sp>
    </p:spTree>
    <p:extLst>
      <p:ext uri="{BB962C8B-B14F-4D97-AF65-F5344CB8AC3E}">
        <p14:creationId xmlns:p14="http://schemas.microsoft.com/office/powerpoint/2010/main" val="672834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DB3C26E-7179-4921-9D55-2F591E694EB1}" type="slidenum">
              <a:rPr lang="it-IT" smtClean="0"/>
              <a:pPr/>
              <a:t>25</a:t>
            </a:fld>
            <a:endParaRPr lang="it-IT"/>
          </a:p>
        </p:txBody>
      </p:sp>
    </p:spTree>
    <p:extLst>
      <p:ext uri="{BB962C8B-B14F-4D97-AF65-F5344CB8AC3E}">
        <p14:creationId xmlns:p14="http://schemas.microsoft.com/office/powerpoint/2010/main" val="2915254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DB3C26E-7179-4921-9D55-2F591E694EB1}" type="slidenum">
              <a:rPr lang="it-IT" smtClean="0"/>
              <a:pPr/>
              <a:t>8</a:t>
            </a:fld>
            <a:endParaRPr lang="it-IT"/>
          </a:p>
        </p:txBody>
      </p:sp>
    </p:spTree>
    <p:extLst>
      <p:ext uri="{BB962C8B-B14F-4D97-AF65-F5344CB8AC3E}">
        <p14:creationId xmlns:p14="http://schemas.microsoft.com/office/powerpoint/2010/main" val="1559251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DB3C26E-7179-4921-9D55-2F591E694EB1}" type="slidenum">
              <a:rPr lang="it-IT" smtClean="0"/>
              <a:pPr/>
              <a:t>26</a:t>
            </a:fld>
            <a:endParaRPr lang="it-IT"/>
          </a:p>
        </p:txBody>
      </p:sp>
    </p:spTree>
    <p:extLst>
      <p:ext uri="{BB962C8B-B14F-4D97-AF65-F5344CB8AC3E}">
        <p14:creationId xmlns:p14="http://schemas.microsoft.com/office/powerpoint/2010/main" val="2770195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DB3C26E-7179-4921-9D55-2F591E694EB1}" type="slidenum">
              <a:rPr lang="it-IT" smtClean="0"/>
              <a:pPr/>
              <a:t>9</a:t>
            </a:fld>
            <a:endParaRPr lang="it-IT"/>
          </a:p>
        </p:txBody>
      </p:sp>
    </p:spTree>
    <p:extLst>
      <p:ext uri="{BB962C8B-B14F-4D97-AF65-F5344CB8AC3E}">
        <p14:creationId xmlns:p14="http://schemas.microsoft.com/office/powerpoint/2010/main" val="1106140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DB3C26E-7179-4921-9D55-2F591E694EB1}" type="slidenum">
              <a:rPr lang="it-IT" smtClean="0"/>
              <a:pPr/>
              <a:t>10</a:t>
            </a:fld>
            <a:endParaRPr lang="it-IT"/>
          </a:p>
        </p:txBody>
      </p:sp>
    </p:spTree>
    <p:extLst>
      <p:ext uri="{BB962C8B-B14F-4D97-AF65-F5344CB8AC3E}">
        <p14:creationId xmlns:p14="http://schemas.microsoft.com/office/powerpoint/2010/main" val="4042293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DB3C26E-7179-4921-9D55-2F591E694EB1}" type="slidenum">
              <a:rPr lang="it-IT" smtClean="0"/>
              <a:pPr/>
              <a:t>11</a:t>
            </a:fld>
            <a:endParaRPr lang="it-IT"/>
          </a:p>
        </p:txBody>
      </p:sp>
    </p:spTree>
    <p:extLst>
      <p:ext uri="{BB962C8B-B14F-4D97-AF65-F5344CB8AC3E}">
        <p14:creationId xmlns:p14="http://schemas.microsoft.com/office/powerpoint/2010/main" val="1966368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DB3C26E-7179-4921-9D55-2F591E694EB1}" type="slidenum">
              <a:rPr lang="it-IT" smtClean="0"/>
              <a:pPr/>
              <a:t>12</a:t>
            </a:fld>
            <a:endParaRPr lang="it-IT"/>
          </a:p>
        </p:txBody>
      </p:sp>
    </p:spTree>
    <p:extLst>
      <p:ext uri="{BB962C8B-B14F-4D97-AF65-F5344CB8AC3E}">
        <p14:creationId xmlns:p14="http://schemas.microsoft.com/office/powerpoint/2010/main" val="29409464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DB3C26E-7179-4921-9D55-2F591E694EB1}" type="slidenum">
              <a:rPr lang="it-IT" smtClean="0"/>
              <a:pPr/>
              <a:t>13</a:t>
            </a:fld>
            <a:endParaRPr lang="it-IT"/>
          </a:p>
        </p:txBody>
      </p:sp>
    </p:spTree>
    <p:extLst>
      <p:ext uri="{BB962C8B-B14F-4D97-AF65-F5344CB8AC3E}">
        <p14:creationId xmlns:p14="http://schemas.microsoft.com/office/powerpoint/2010/main" val="505998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DB3C26E-7179-4921-9D55-2F591E694EB1}" type="slidenum">
              <a:rPr lang="it-IT" smtClean="0"/>
              <a:pPr/>
              <a:t>14</a:t>
            </a:fld>
            <a:endParaRPr lang="it-IT"/>
          </a:p>
        </p:txBody>
      </p:sp>
    </p:spTree>
    <p:extLst>
      <p:ext uri="{BB962C8B-B14F-4D97-AF65-F5344CB8AC3E}">
        <p14:creationId xmlns:p14="http://schemas.microsoft.com/office/powerpoint/2010/main" val="341054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dirty="0"/>
          </a:p>
        </p:txBody>
      </p:sp>
      <p:sp>
        <p:nvSpPr>
          <p:cNvPr id="4" name="Slide Number Placeholder 3"/>
          <p:cNvSpPr>
            <a:spLocks noGrp="1"/>
          </p:cNvSpPr>
          <p:nvPr>
            <p:ph type="sldNum" sz="quarter" idx="5"/>
          </p:nvPr>
        </p:nvSpPr>
        <p:spPr/>
        <p:txBody>
          <a:bodyPr/>
          <a:lstStyle/>
          <a:p>
            <a:fld id="{BDB3C26E-7179-4921-9D55-2F591E694EB1}" type="slidenum">
              <a:rPr lang="it-IT" smtClean="0"/>
              <a:pPr/>
              <a:t>15</a:t>
            </a:fld>
            <a:endParaRPr lang="it-IT"/>
          </a:p>
        </p:txBody>
      </p:sp>
    </p:spTree>
    <p:extLst>
      <p:ext uri="{BB962C8B-B14F-4D97-AF65-F5344CB8AC3E}">
        <p14:creationId xmlns:p14="http://schemas.microsoft.com/office/powerpoint/2010/main" val="3826802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2342F-7A02-CA4E-8717-A10A66AECBC3}"/>
              </a:ext>
            </a:extLst>
          </p:cNvPr>
          <p:cNvSpPr>
            <a:spLocks noGrp="1"/>
          </p:cNvSpPr>
          <p:nvPr>
            <p:ph type="ctrTitle"/>
          </p:nvPr>
        </p:nvSpPr>
        <p:spPr>
          <a:xfrm>
            <a:off x="1143000" y="1122363"/>
            <a:ext cx="6858000" cy="2387600"/>
          </a:xfrm>
        </p:spPr>
        <p:txBody>
          <a:bodyPr anchor="b"/>
          <a:lstStyle>
            <a:lvl1pPr algn="ctr">
              <a:defRPr sz="4500"/>
            </a:lvl1pPr>
          </a:lstStyle>
          <a:p>
            <a:r>
              <a:rPr lang="en-GB"/>
              <a:t>Click to edit Master title style</a:t>
            </a:r>
            <a:endParaRPr lang="en-IT"/>
          </a:p>
        </p:txBody>
      </p:sp>
      <p:sp>
        <p:nvSpPr>
          <p:cNvPr id="3" name="Subtitle 2">
            <a:extLst>
              <a:ext uri="{FF2B5EF4-FFF2-40B4-BE49-F238E27FC236}">
                <a16:creationId xmlns:a16="http://schemas.microsoft.com/office/drawing/2014/main" id="{B805E38B-8FE0-9346-BAB5-719A8D5E08C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IT"/>
          </a:p>
        </p:txBody>
      </p:sp>
      <p:sp>
        <p:nvSpPr>
          <p:cNvPr id="4" name="Date Placeholder 3">
            <a:extLst>
              <a:ext uri="{FF2B5EF4-FFF2-40B4-BE49-F238E27FC236}">
                <a16:creationId xmlns:a16="http://schemas.microsoft.com/office/drawing/2014/main" id="{0DB8F091-E7B5-5040-ACEF-D81AAF92F860}"/>
              </a:ext>
            </a:extLst>
          </p:cNvPr>
          <p:cNvSpPr>
            <a:spLocks noGrp="1"/>
          </p:cNvSpPr>
          <p:nvPr>
            <p:ph type="dt" sz="half" idx="10"/>
          </p:nvPr>
        </p:nvSpPr>
        <p:spPr/>
        <p:txBody>
          <a:bodyPr/>
          <a:lstStyle/>
          <a:p>
            <a:r>
              <a:rPr lang="it-IT"/>
              <a:t>01/04/21</a:t>
            </a:r>
            <a:endParaRPr lang="en-US"/>
          </a:p>
        </p:txBody>
      </p:sp>
      <p:sp>
        <p:nvSpPr>
          <p:cNvPr id="5" name="Footer Placeholder 4">
            <a:extLst>
              <a:ext uri="{FF2B5EF4-FFF2-40B4-BE49-F238E27FC236}">
                <a16:creationId xmlns:a16="http://schemas.microsoft.com/office/drawing/2014/main" id="{E08D9521-8E0F-2C4C-B16E-151B4FB783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A1FD4B-62BF-9B4A-8B83-A2E5EB86E50F}"/>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87437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3EBD2-A3A1-CF4C-A9A5-B41937765674}"/>
              </a:ext>
            </a:extLst>
          </p:cNvPr>
          <p:cNvSpPr>
            <a:spLocks noGrp="1"/>
          </p:cNvSpPr>
          <p:nvPr>
            <p:ph type="title"/>
          </p:nvPr>
        </p:nvSpPr>
        <p:spPr/>
        <p:txBody>
          <a:bodyPr/>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AFD5463D-7F81-BE44-8390-2E23BD70777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A7FEA217-3796-3F47-A3CE-F90DC07B862D}"/>
              </a:ext>
            </a:extLst>
          </p:cNvPr>
          <p:cNvSpPr>
            <a:spLocks noGrp="1"/>
          </p:cNvSpPr>
          <p:nvPr>
            <p:ph type="dt" sz="half" idx="10"/>
          </p:nvPr>
        </p:nvSpPr>
        <p:spPr/>
        <p:txBody>
          <a:bodyPr/>
          <a:lstStyle/>
          <a:p>
            <a:r>
              <a:rPr lang="it-IT"/>
              <a:t>01/04/21</a:t>
            </a:r>
            <a:endParaRPr lang="en-US"/>
          </a:p>
        </p:txBody>
      </p:sp>
      <p:sp>
        <p:nvSpPr>
          <p:cNvPr id="5" name="Footer Placeholder 4">
            <a:extLst>
              <a:ext uri="{FF2B5EF4-FFF2-40B4-BE49-F238E27FC236}">
                <a16:creationId xmlns:a16="http://schemas.microsoft.com/office/drawing/2014/main" id="{0662127C-1476-AF4D-A1A6-DB5CFBA579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1979D7-2321-EC42-86E6-E6F802DD03F7}"/>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59054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040C61-D9BB-C844-8214-8127CF6A9B5C}"/>
              </a:ext>
            </a:extLst>
          </p:cNvPr>
          <p:cNvSpPr>
            <a:spLocks noGrp="1"/>
          </p:cNvSpPr>
          <p:nvPr>
            <p:ph type="title" orient="vert"/>
          </p:nvPr>
        </p:nvSpPr>
        <p:spPr>
          <a:xfrm>
            <a:off x="6543675" y="365125"/>
            <a:ext cx="1971675" cy="5811838"/>
          </a:xfrm>
        </p:spPr>
        <p:txBody>
          <a:bodyPr vert="eaVert"/>
          <a:lstStyle/>
          <a:p>
            <a:r>
              <a:rPr lang="en-GB"/>
              <a:t>Click to edit Master title style</a:t>
            </a:r>
            <a:endParaRPr lang="en-IT"/>
          </a:p>
        </p:txBody>
      </p:sp>
      <p:sp>
        <p:nvSpPr>
          <p:cNvPr id="3" name="Vertical Text Placeholder 2">
            <a:extLst>
              <a:ext uri="{FF2B5EF4-FFF2-40B4-BE49-F238E27FC236}">
                <a16:creationId xmlns:a16="http://schemas.microsoft.com/office/drawing/2014/main" id="{FE0A702F-7E8D-9F49-B517-0554108C7476}"/>
              </a:ext>
            </a:extLst>
          </p:cNvPr>
          <p:cNvSpPr>
            <a:spLocks noGrp="1"/>
          </p:cNvSpPr>
          <p:nvPr>
            <p:ph type="body" orient="vert" idx="1"/>
          </p:nvPr>
        </p:nvSpPr>
        <p:spPr>
          <a:xfrm>
            <a:off x="628650" y="365125"/>
            <a:ext cx="5800725"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03E587D2-91C7-2F42-9F54-4D592A35CDC7}"/>
              </a:ext>
            </a:extLst>
          </p:cNvPr>
          <p:cNvSpPr>
            <a:spLocks noGrp="1"/>
          </p:cNvSpPr>
          <p:nvPr>
            <p:ph type="dt" sz="half" idx="10"/>
          </p:nvPr>
        </p:nvSpPr>
        <p:spPr/>
        <p:txBody>
          <a:bodyPr/>
          <a:lstStyle/>
          <a:p>
            <a:r>
              <a:rPr lang="it-IT"/>
              <a:t>01/04/21</a:t>
            </a:r>
            <a:endParaRPr lang="en-US"/>
          </a:p>
        </p:txBody>
      </p:sp>
      <p:sp>
        <p:nvSpPr>
          <p:cNvPr id="5" name="Footer Placeholder 4">
            <a:extLst>
              <a:ext uri="{FF2B5EF4-FFF2-40B4-BE49-F238E27FC236}">
                <a16:creationId xmlns:a16="http://schemas.microsoft.com/office/drawing/2014/main" id="{4AF10E69-4749-F649-8BB7-805F79C175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61F2E-5BFF-174F-870D-0CA25EE322FD}"/>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96345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57CF-9BA7-AF4E-AEDF-CE058C13DEE8}"/>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F12B0BD5-B626-184D-B4A5-CB8D6156A6C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11873728-7F71-994C-9C27-2D4F8F999400}"/>
              </a:ext>
            </a:extLst>
          </p:cNvPr>
          <p:cNvSpPr>
            <a:spLocks noGrp="1"/>
          </p:cNvSpPr>
          <p:nvPr>
            <p:ph type="dt" sz="half" idx="10"/>
          </p:nvPr>
        </p:nvSpPr>
        <p:spPr/>
        <p:txBody>
          <a:bodyPr/>
          <a:lstStyle/>
          <a:p>
            <a:r>
              <a:rPr lang="it-IT"/>
              <a:t>01/04/21</a:t>
            </a:r>
            <a:endParaRPr lang="en-US"/>
          </a:p>
        </p:txBody>
      </p:sp>
      <p:sp>
        <p:nvSpPr>
          <p:cNvPr id="5" name="Footer Placeholder 4">
            <a:extLst>
              <a:ext uri="{FF2B5EF4-FFF2-40B4-BE49-F238E27FC236}">
                <a16:creationId xmlns:a16="http://schemas.microsoft.com/office/drawing/2014/main" id="{65A01284-B3E4-E94A-BC6A-879C6CDE2D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10D414-8471-1847-AFCB-1F33454847B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29559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DFE4B-62CC-8B45-BB3F-B970909BBCC2}"/>
              </a:ext>
            </a:extLst>
          </p:cNvPr>
          <p:cNvSpPr>
            <a:spLocks noGrp="1"/>
          </p:cNvSpPr>
          <p:nvPr>
            <p:ph type="title"/>
          </p:nvPr>
        </p:nvSpPr>
        <p:spPr>
          <a:xfrm>
            <a:off x="623888" y="1709739"/>
            <a:ext cx="7886700" cy="2852737"/>
          </a:xfrm>
        </p:spPr>
        <p:txBody>
          <a:bodyPr anchor="b"/>
          <a:lstStyle>
            <a:lvl1pPr>
              <a:defRPr sz="4500"/>
            </a:lvl1pPr>
          </a:lstStyle>
          <a:p>
            <a:r>
              <a:rPr lang="en-GB"/>
              <a:t>Click to edit Master title style</a:t>
            </a:r>
            <a:endParaRPr lang="en-IT"/>
          </a:p>
        </p:txBody>
      </p:sp>
      <p:sp>
        <p:nvSpPr>
          <p:cNvPr id="3" name="Text Placeholder 2">
            <a:extLst>
              <a:ext uri="{FF2B5EF4-FFF2-40B4-BE49-F238E27FC236}">
                <a16:creationId xmlns:a16="http://schemas.microsoft.com/office/drawing/2014/main" id="{3155EE0E-EBF1-B342-98F2-4CC878F71D9D}"/>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05F7BAA-5149-5549-A95D-46FE86A999D0}"/>
              </a:ext>
            </a:extLst>
          </p:cNvPr>
          <p:cNvSpPr>
            <a:spLocks noGrp="1"/>
          </p:cNvSpPr>
          <p:nvPr>
            <p:ph type="dt" sz="half" idx="10"/>
          </p:nvPr>
        </p:nvSpPr>
        <p:spPr/>
        <p:txBody>
          <a:bodyPr/>
          <a:lstStyle/>
          <a:p>
            <a:r>
              <a:rPr lang="it-IT"/>
              <a:t>01/04/21</a:t>
            </a:r>
            <a:endParaRPr lang="en-US"/>
          </a:p>
        </p:txBody>
      </p:sp>
      <p:sp>
        <p:nvSpPr>
          <p:cNvPr id="5" name="Footer Placeholder 4">
            <a:extLst>
              <a:ext uri="{FF2B5EF4-FFF2-40B4-BE49-F238E27FC236}">
                <a16:creationId xmlns:a16="http://schemas.microsoft.com/office/drawing/2014/main" id="{AAFE58D7-2619-CF49-805E-8ADCBA5934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33659F-17DF-9047-8855-8FF6D7DDB42B}"/>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79663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6AE77-08B3-BE47-A3A3-EE82C074202C}"/>
              </a:ext>
            </a:extLst>
          </p:cNvPr>
          <p:cNvSpPr>
            <a:spLocks noGrp="1"/>
          </p:cNvSpPr>
          <p:nvPr>
            <p:ph type="title"/>
          </p:nvPr>
        </p:nvSpPr>
        <p:spPr/>
        <p:txBody>
          <a:bodyPr/>
          <a:lstStyle/>
          <a:p>
            <a:r>
              <a:rPr lang="en-GB"/>
              <a:t>Click to edit Master title style</a:t>
            </a:r>
            <a:endParaRPr lang="en-IT"/>
          </a:p>
        </p:txBody>
      </p:sp>
      <p:sp>
        <p:nvSpPr>
          <p:cNvPr id="3" name="Content Placeholder 2">
            <a:extLst>
              <a:ext uri="{FF2B5EF4-FFF2-40B4-BE49-F238E27FC236}">
                <a16:creationId xmlns:a16="http://schemas.microsoft.com/office/drawing/2014/main" id="{ED417A30-F98F-B641-92AC-2E264C790086}"/>
              </a:ext>
            </a:extLst>
          </p:cNvPr>
          <p:cNvSpPr>
            <a:spLocks noGrp="1"/>
          </p:cNvSpPr>
          <p:nvPr>
            <p:ph sz="half" idx="1"/>
          </p:nvPr>
        </p:nvSpPr>
        <p:spPr>
          <a:xfrm>
            <a:off x="6286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Content Placeholder 3">
            <a:extLst>
              <a:ext uri="{FF2B5EF4-FFF2-40B4-BE49-F238E27FC236}">
                <a16:creationId xmlns:a16="http://schemas.microsoft.com/office/drawing/2014/main" id="{EA9AE7F2-FD3C-1B4B-BB3E-8261DA08E738}"/>
              </a:ext>
            </a:extLst>
          </p:cNvPr>
          <p:cNvSpPr>
            <a:spLocks noGrp="1"/>
          </p:cNvSpPr>
          <p:nvPr>
            <p:ph sz="half" idx="2"/>
          </p:nvPr>
        </p:nvSpPr>
        <p:spPr>
          <a:xfrm>
            <a:off x="4629150" y="1825625"/>
            <a:ext cx="38862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Date Placeholder 4">
            <a:extLst>
              <a:ext uri="{FF2B5EF4-FFF2-40B4-BE49-F238E27FC236}">
                <a16:creationId xmlns:a16="http://schemas.microsoft.com/office/drawing/2014/main" id="{EBDACE6E-6AD4-1245-B3A7-EF67ED1A4402}"/>
              </a:ext>
            </a:extLst>
          </p:cNvPr>
          <p:cNvSpPr>
            <a:spLocks noGrp="1"/>
          </p:cNvSpPr>
          <p:nvPr>
            <p:ph type="dt" sz="half" idx="10"/>
          </p:nvPr>
        </p:nvSpPr>
        <p:spPr/>
        <p:txBody>
          <a:bodyPr/>
          <a:lstStyle/>
          <a:p>
            <a:r>
              <a:rPr lang="it-IT"/>
              <a:t>01/04/21</a:t>
            </a:r>
            <a:endParaRPr lang="en-US"/>
          </a:p>
        </p:txBody>
      </p:sp>
      <p:sp>
        <p:nvSpPr>
          <p:cNvPr id="6" name="Footer Placeholder 5">
            <a:extLst>
              <a:ext uri="{FF2B5EF4-FFF2-40B4-BE49-F238E27FC236}">
                <a16:creationId xmlns:a16="http://schemas.microsoft.com/office/drawing/2014/main" id="{860C8D64-5D2D-4342-A5BA-45945A36C0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F21028-6293-C74E-9B6C-0C2DCD6429D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8640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29BA2-C2E7-5D4B-81AB-43FE32BD525F}"/>
              </a:ext>
            </a:extLst>
          </p:cNvPr>
          <p:cNvSpPr>
            <a:spLocks noGrp="1"/>
          </p:cNvSpPr>
          <p:nvPr>
            <p:ph type="title"/>
          </p:nvPr>
        </p:nvSpPr>
        <p:spPr>
          <a:xfrm>
            <a:off x="629841" y="365126"/>
            <a:ext cx="7886700" cy="1325563"/>
          </a:xfrm>
        </p:spPr>
        <p:txBody>
          <a:bodyPr/>
          <a:lstStyle/>
          <a:p>
            <a:r>
              <a:rPr lang="en-GB"/>
              <a:t>Click to edit Master title style</a:t>
            </a:r>
            <a:endParaRPr lang="en-IT"/>
          </a:p>
        </p:txBody>
      </p:sp>
      <p:sp>
        <p:nvSpPr>
          <p:cNvPr id="3" name="Text Placeholder 2">
            <a:extLst>
              <a:ext uri="{FF2B5EF4-FFF2-40B4-BE49-F238E27FC236}">
                <a16:creationId xmlns:a16="http://schemas.microsoft.com/office/drawing/2014/main" id="{E9C4CCB6-532E-0949-9D36-E7FE339E84A3}"/>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4" name="Content Placeholder 3">
            <a:extLst>
              <a:ext uri="{FF2B5EF4-FFF2-40B4-BE49-F238E27FC236}">
                <a16:creationId xmlns:a16="http://schemas.microsoft.com/office/drawing/2014/main" id="{F83DBD80-8910-444B-B940-740618096866}"/>
              </a:ext>
            </a:extLst>
          </p:cNvPr>
          <p:cNvSpPr>
            <a:spLocks noGrp="1"/>
          </p:cNvSpPr>
          <p:nvPr>
            <p:ph sz="half" idx="2"/>
          </p:nvPr>
        </p:nvSpPr>
        <p:spPr>
          <a:xfrm>
            <a:off x="629842" y="2505075"/>
            <a:ext cx="3868340"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5" name="Text Placeholder 4">
            <a:extLst>
              <a:ext uri="{FF2B5EF4-FFF2-40B4-BE49-F238E27FC236}">
                <a16:creationId xmlns:a16="http://schemas.microsoft.com/office/drawing/2014/main" id="{FD84B15A-37AA-1343-BFE1-0CBC965E321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edit Master text styles</a:t>
            </a:r>
          </a:p>
        </p:txBody>
      </p:sp>
      <p:sp>
        <p:nvSpPr>
          <p:cNvPr id="6" name="Content Placeholder 5">
            <a:extLst>
              <a:ext uri="{FF2B5EF4-FFF2-40B4-BE49-F238E27FC236}">
                <a16:creationId xmlns:a16="http://schemas.microsoft.com/office/drawing/2014/main" id="{A94C5D5E-9A47-2A40-8D04-DEBE3554D842}"/>
              </a:ext>
            </a:extLst>
          </p:cNvPr>
          <p:cNvSpPr>
            <a:spLocks noGrp="1"/>
          </p:cNvSpPr>
          <p:nvPr>
            <p:ph sz="quarter" idx="4"/>
          </p:nvPr>
        </p:nvSpPr>
        <p:spPr>
          <a:xfrm>
            <a:off x="4629150" y="2505075"/>
            <a:ext cx="3887391"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7" name="Date Placeholder 6">
            <a:extLst>
              <a:ext uri="{FF2B5EF4-FFF2-40B4-BE49-F238E27FC236}">
                <a16:creationId xmlns:a16="http://schemas.microsoft.com/office/drawing/2014/main" id="{33218B01-5399-3C46-A21E-B29751AB3117}"/>
              </a:ext>
            </a:extLst>
          </p:cNvPr>
          <p:cNvSpPr>
            <a:spLocks noGrp="1"/>
          </p:cNvSpPr>
          <p:nvPr>
            <p:ph type="dt" sz="half" idx="10"/>
          </p:nvPr>
        </p:nvSpPr>
        <p:spPr/>
        <p:txBody>
          <a:bodyPr/>
          <a:lstStyle/>
          <a:p>
            <a:r>
              <a:rPr lang="it-IT"/>
              <a:t>01/04/21</a:t>
            </a:r>
            <a:endParaRPr lang="en-US"/>
          </a:p>
        </p:txBody>
      </p:sp>
      <p:sp>
        <p:nvSpPr>
          <p:cNvPr id="8" name="Footer Placeholder 7">
            <a:extLst>
              <a:ext uri="{FF2B5EF4-FFF2-40B4-BE49-F238E27FC236}">
                <a16:creationId xmlns:a16="http://schemas.microsoft.com/office/drawing/2014/main" id="{F664FC72-09BD-0547-9A2D-560E866D37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DAB011-B892-5645-A4A2-E5F79949949C}"/>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368227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19AEF-5037-FD4C-A463-9F4D0D246474}"/>
              </a:ext>
            </a:extLst>
          </p:cNvPr>
          <p:cNvSpPr>
            <a:spLocks noGrp="1"/>
          </p:cNvSpPr>
          <p:nvPr>
            <p:ph type="title"/>
          </p:nvPr>
        </p:nvSpPr>
        <p:spPr/>
        <p:txBody>
          <a:bodyPr/>
          <a:lstStyle/>
          <a:p>
            <a:r>
              <a:rPr lang="en-GB"/>
              <a:t>Click to edit Master title style</a:t>
            </a:r>
            <a:endParaRPr lang="en-IT"/>
          </a:p>
        </p:txBody>
      </p:sp>
      <p:sp>
        <p:nvSpPr>
          <p:cNvPr id="3" name="Date Placeholder 2">
            <a:extLst>
              <a:ext uri="{FF2B5EF4-FFF2-40B4-BE49-F238E27FC236}">
                <a16:creationId xmlns:a16="http://schemas.microsoft.com/office/drawing/2014/main" id="{A56B4DD4-EED0-C142-A4B4-45B37D538F90}"/>
              </a:ext>
            </a:extLst>
          </p:cNvPr>
          <p:cNvSpPr>
            <a:spLocks noGrp="1"/>
          </p:cNvSpPr>
          <p:nvPr>
            <p:ph type="dt" sz="half" idx="10"/>
          </p:nvPr>
        </p:nvSpPr>
        <p:spPr/>
        <p:txBody>
          <a:bodyPr/>
          <a:lstStyle/>
          <a:p>
            <a:r>
              <a:rPr lang="it-IT"/>
              <a:t>01/04/21</a:t>
            </a:r>
            <a:endParaRPr lang="en-US"/>
          </a:p>
        </p:txBody>
      </p:sp>
      <p:sp>
        <p:nvSpPr>
          <p:cNvPr id="4" name="Footer Placeholder 3">
            <a:extLst>
              <a:ext uri="{FF2B5EF4-FFF2-40B4-BE49-F238E27FC236}">
                <a16:creationId xmlns:a16="http://schemas.microsoft.com/office/drawing/2014/main" id="{B799A7B4-690E-1444-9031-552C35D50E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34912-2103-AD4D-BED1-A88DB382F45B}"/>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7386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15AB84-64A3-AE4B-B7BC-4AE3A61EC7CC}"/>
              </a:ext>
            </a:extLst>
          </p:cNvPr>
          <p:cNvSpPr>
            <a:spLocks noGrp="1"/>
          </p:cNvSpPr>
          <p:nvPr>
            <p:ph type="dt" sz="half" idx="10"/>
          </p:nvPr>
        </p:nvSpPr>
        <p:spPr/>
        <p:txBody>
          <a:bodyPr/>
          <a:lstStyle/>
          <a:p>
            <a:r>
              <a:rPr lang="it-IT"/>
              <a:t>01/04/21</a:t>
            </a:r>
            <a:endParaRPr lang="en-US"/>
          </a:p>
        </p:txBody>
      </p:sp>
      <p:sp>
        <p:nvSpPr>
          <p:cNvPr id="3" name="Footer Placeholder 2">
            <a:extLst>
              <a:ext uri="{FF2B5EF4-FFF2-40B4-BE49-F238E27FC236}">
                <a16:creationId xmlns:a16="http://schemas.microsoft.com/office/drawing/2014/main" id="{942EF059-95DD-9541-8D59-9F4D4CF37A6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355E72-DAF4-174F-88F6-A92CE67DD2F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59878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C5F7-047E-DA45-B15C-604FE94491EF}"/>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IT"/>
          </a:p>
        </p:txBody>
      </p:sp>
      <p:sp>
        <p:nvSpPr>
          <p:cNvPr id="3" name="Content Placeholder 2">
            <a:extLst>
              <a:ext uri="{FF2B5EF4-FFF2-40B4-BE49-F238E27FC236}">
                <a16:creationId xmlns:a16="http://schemas.microsoft.com/office/drawing/2014/main" id="{28CB55FF-0E3C-974B-9EFA-C0612345349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Text Placeholder 3">
            <a:extLst>
              <a:ext uri="{FF2B5EF4-FFF2-40B4-BE49-F238E27FC236}">
                <a16:creationId xmlns:a16="http://schemas.microsoft.com/office/drawing/2014/main" id="{77A28EE8-18A4-9F45-85EE-BB0E4FE26B4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5AED5763-DFA0-0A4F-84A2-7C8DF51F1E64}"/>
              </a:ext>
            </a:extLst>
          </p:cNvPr>
          <p:cNvSpPr>
            <a:spLocks noGrp="1"/>
          </p:cNvSpPr>
          <p:nvPr>
            <p:ph type="dt" sz="half" idx="10"/>
          </p:nvPr>
        </p:nvSpPr>
        <p:spPr/>
        <p:txBody>
          <a:bodyPr/>
          <a:lstStyle/>
          <a:p>
            <a:r>
              <a:rPr lang="it-IT"/>
              <a:t>01/04/21</a:t>
            </a:r>
            <a:endParaRPr lang="en-US"/>
          </a:p>
        </p:txBody>
      </p:sp>
      <p:sp>
        <p:nvSpPr>
          <p:cNvPr id="6" name="Footer Placeholder 5">
            <a:extLst>
              <a:ext uri="{FF2B5EF4-FFF2-40B4-BE49-F238E27FC236}">
                <a16:creationId xmlns:a16="http://schemas.microsoft.com/office/drawing/2014/main" id="{87652E2D-545B-6649-9A80-26E3E6C452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02184C-ED8A-BB40-8017-815F65BEF9F4}"/>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77437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828D9-E7F4-3644-BA64-47FB25736426}"/>
              </a:ext>
            </a:extLst>
          </p:cNvPr>
          <p:cNvSpPr>
            <a:spLocks noGrp="1"/>
          </p:cNvSpPr>
          <p:nvPr>
            <p:ph type="title"/>
          </p:nvPr>
        </p:nvSpPr>
        <p:spPr>
          <a:xfrm>
            <a:off x="629841" y="457200"/>
            <a:ext cx="2949178" cy="1600200"/>
          </a:xfrm>
        </p:spPr>
        <p:txBody>
          <a:bodyPr anchor="b"/>
          <a:lstStyle>
            <a:lvl1pPr>
              <a:defRPr sz="2400"/>
            </a:lvl1pPr>
          </a:lstStyle>
          <a:p>
            <a:r>
              <a:rPr lang="en-GB"/>
              <a:t>Click to edit Master title style</a:t>
            </a:r>
            <a:endParaRPr lang="en-IT"/>
          </a:p>
        </p:txBody>
      </p:sp>
      <p:sp>
        <p:nvSpPr>
          <p:cNvPr id="3" name="Picture Placeholder 2">
            <a:extLst>
              <a:ext uri="{FF2B5EF4-FFF2-40B4-BE49-F238E27FC236}">
                <a16:creationId xmlns:a16="http://schemas.microsoft.com/office/drawing/2014/main" id="{2CB6E139-21CB-FF44-BC9A-01E65D907BB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T"/>
          </a:p>
        </p:txBody>
      </p:sp>
      <p:sp>
        <p:nvSpPr>
          <p:cNvPr id="4" name="Text Placeholder 3">
            <a:extLst>
              <a:ext uri="{FF2B5EF4-FFF2-40B4-BE49-F238E27FC236}">
                <a16:creationId xmlns:a16="http://schemas.microsoft.com/office/drawing/2014/main" id="{7A9193BA-39A9-E542-B6C3-046FCF3F41D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GB"/>
              <a:t>Click to edit Master text styles</a:t>
            </a:r>
          </a:p>
        </p:txBody>
      </p:sp>
      <p:sp>
        <p:nvSpPr>
          <p:cNvPr id="5" name="Date Placeholder 4">
            <a:extLst>
              <a:ext uri="{FF2B5EF4-FFF2-40B4-BE49-F238E27FC236}">
                <a16:creationId xmlns:a16="http://schemas.microsoft.com/office/drawing/2014/main" id="{2D48211A-61DF-F241-93A9-3D32CAAFA876}"/>
              </a:ext>
            </a:extLst>
          </p:cNvPr>
          <p:cNvSpPr>
            <a:spLocks noGrp="1"/>
          </p:cNvSpPr>
          <p:nvPr>
            <p:ph type="dt" sz="half" idx="10"/>
          </p:nvPr>
        </p:nvSpPr>
        <p:spPr/>
        <p:txBody>
          <a:bodyPr/>
          <a:lstStyle/>
          <a:p>
            <a:r>
              <a:rPr lang="it-IT"/>
              <a:t>01/04/21</a:t>
            </a:r>
            <a:endParaRPr lang="en-US"/>
          </a:p>
        </p:txBody>
      </p:sp>
      <p:sp>
        <p:nvSpPr>
          <p:cNvPr id="6" name="Footer Placeholder 5">
            <a:extLst>
              <a:ext uri="{FF2B5EF4-FFF2-40B4-BE49-F238E27FC236}">
                <a16:creationId xmlns:a16="http://schemas.microsoft.com/office/drawing/2014/main" id="{5C004C18-90EA-BE41-A426-229716F9E4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3B2CA5-E431-8C4A-BBC4-D6BF3AEE091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62772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42B376-EAA8-464B-AA66-6B0209A0253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GB"/>
              <a:t>Click to edit Master title style</a:t>
            </a:r>
            <a:endParaRPr lang="en-IT"/>
          </a:p>
        </p:txBody>
      </p:sp>
      <p:sp>
        <p:nvSpPr>
          <p:cNvPr id="3" name="Text Placeholder 2">
            <a:extLst>
              <a:ext uri="{FF2B5EF4-FFF2-40B4-BE49-F238E27FC236}">
                <a16:creationId xmlns:a16="http://schemas.microsoft.com/office/drawing/2014/main" id="{8334A9E4-DFD7-954B-93D2-12BACB5A721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IT"/>
          </a:p>
        </p:txBody>
      </p:sp>
      <p:sp>
        <p:nvSpPr>
          <p:cNvPr id="4" name="Date Placeholder 3">
            <a:extLst>
              <a:ext uri="{FF2B5EF4-FFF2-40B4-BE49-F238E27FC236}">
                <a16:creationId xmlns:a16="http://schemas.microsoft.com/office/drawing/2014/main" id="{D629D83C-0755-E042-9053-5117B863BCD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it-IT"/>
              <a:t>01/04/21</a:t>
            </a:r>
            <a:endParaRPr lang="en-US"/>
          </a:p>
        </p:txBody>
      </p:sp>
      <p:sp>
        <p:nvSpPr>
          <p:cNvPr id="5" name="Footer Placeholder 4">
            <a:extLst>
              <a:ext uri="{FF2B5EF4-FFF2-40B4-BE49-F238E27FC236}">
                <a16:creationId xmlns:a16="http://schemas.microsoft.com/office/drawing/2014/main" id="{E2259996-D896-1C41-A07B-F9A899E65FC9}"/>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0EF8592-5E69-2641-AE1A-2794BDBB6B1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527623982"/>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hf hdr="0" ft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hyperlink" Target="http://bioinformatics.psb.ugent.be/webtools/Venn/"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hyperlink" Target="https://dcc.icgc.org/" TargetMode="External"/><Relationship Id="rId3" Type="http://schemas.openxmlformats.org/officeDocument/2006/relationships/hyperlink" Target="https://www.ncbi.nlm.nih.gov/geo/info/" TargetMode="External"/><Relationship Id="rId7" Type="http://schemas.openxmlformats.org/officeDocument/2006/relationships/hyperlink" Target="https://portal.gdc.cancer.gov/" TargetMode="External"/><Relationship Id="rId12" Type="http://schemas.openxmlformats.org/officeDocument/2006/relationships/hyperlink" Target="http://www.tumorportal.org/"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s://www.cancer.gov/about-nci/organization/ccg/research/structural-genomics/tcga" TargetMode="External"/><Relationship Id="rId11" Type="http://schemas.openxmlformats.org/officeDocument/2006/relationships/hyperlink" Target="https://www.cbioportal.org/" TargetMode="External"/><Relationship Id="rId5" Type="http://schemas.openxmlformats.org/officeDocument/2006/relationships/hyperlink" Target="https://www.ebi.ac.uk/training/online/courses/functional-genomics-iii-submitting-data/" TargetMode="External"/><Relationship Id="rId10" Type="http://schemas.openxmlformats.org/officeDocument/2006/relationships/hyperlink" Target="https://www.cancerrxgene.org/" TargetMode="External"/><Relationship Id="rId4" Type="http://schemas.openxmlformats.org/officeDocument/2006/relationships/hyperlink" Target="https://www.ebi.ac.uk/training/online/courses/array-express-discover-functional-genomics-data-quickly-and-easily/" TargetMode="External"/><Relationship Id="rId9" Type="http://schemas.openxmlformats.org/officeDocument/2006/relationships/hyperlink" Target="https://portals.broadinstitute.org/ccl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ebi.ac.uk/arrayexpress/" TargetMode="External"/><Relationship Id="rId2" Type="http://schemas.openxmlformats.org/officeDocument/2006/relationships/hyperlink" Target="https://www.ncbi.nlm.nih.gov/geo/" TargetMode="Externa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5" name="Rectangle 75">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0"/>
            <a:ext cx="9143993" cy="421270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513" name="Rectangle 1"/>
          <p:cNvSpPr>
            <a:spLocks noChangeArrowheads="1"/>
          </p:cNvSpPr>
          <p:nvPr/>
        </p:nvSpPr>
        <p:spPr bwMode="auto">
          <a:xfrm>
            <a:off x="867638" y="637762"/>
            <a:ext cx="7416372" cy="3320285"/>
          </a:xfrm>
          <a:prstGeom prst="rect">
            <a:avLst/>
          </a:prstGeom>
        </p:spPr>
        <p:txBody>
          <a:bodyPr vert="horz" lIns="91440" tIns="45720" rIns="91440" bIns="45720" numCol="1" rtlCol="0" anchor="b" anchorCtr="0" compatLnSpc="1">
            <a:prstTxWarp prst="textNoShape">
              <a:avLst/>
            </a:prstTxWarp>
            <a:normAutofit fontScale="92500" lnSpcReduction="10000"/>
          </a:bodyPr>
          <a:lstStyle/>
          <a:p>
            <a:pPr lvl="0" fontAlgn="base">
              <a:lnSpc>
                <a:spcPct val="90000"/>
              </a:lnSpc>
              <a:spcBef>
                <a:spcPct val="0"/>
              </a:spcBef>
              <a:spcAft>
                <a:spcPts val="600"/>
              </a:spcAft>
            </a:pPr>
            <a:r>
              <a:rPr kumimoji="0" lang="en-US" sz="7000" b="1" i="0" u="none" strike="noStrike" kern="1200" cap="none" normalizeH="0" baseline="0" dirty="0">
                <a:ln>
                  <a:noFill/>
                </a:ln>
                <a:solidFill>
                  <a:schemeClr val="bg1"/>
                </a:solidFill>
                <a:effectLst/>
                <a:latin typeface="+mj-lt"/>
                <a:ea typeface="+mj-ea"/>
                <a:cs typeface="+mj-cs"/>
              </a:rPr>
              <a:t>Lesson 3: public repositories for data mining of functional genomics data</a:t>
            </a:r>
            <a:endParaRPr kumimoji="0" lang="en-US" sz="7000" b="0" i="0" u="none" strike="noStrike" kern="1200" cap="none" normalizeH="0" baseline="0" dirty="0">
              <a:ln>
                <a:noFill/>
              </a:ln>
              <a:solidFill>
                <a:schemeClr val="bg1"/>
              </a:solidFill>
              <a:effectLst/>
              <a:latin typeface="+mj-lt"/>
              <a:ea typeface="+mj-ea"/>
              <a:cs typeface="+mj-cs"/>
            </a:endParaRPr>
          </a:p>
        </p:txBody>
      </p:sp>
      <p:sp>
        <p:nvSpPr>
          <p:cNvPr id="64516" name="Rectangle 76">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2708"/>
            <a:ext cx="9143992" cy="26913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66661" y="4805701"/>
            <a:ext cx="7417341" cy="1408831"/>
          </a:xfrm>
          <a:prstGeom prst="rect">
            <a:avLst/>
          </a:prstGeom>
        </p:spPr>
        <p:txBody>
          <a:bodyPr vert="horz" lIns="91440" tIns="45720" rIns="91440" bIns="45720" rtlCol="0">
            <a:normAutofit/>
          </a:bodyPr>
          <a:lstStyle/>
          <a:p>
            <a:pPr lvl="0" algn="ctr" fontAlgn="base">
              <a:lnSpc>
                <a:spcPct val="90000"/>
              </a:lnSpc>
              <a:spcBef>
                <a:spcPct val="0"/>
              </a:spcBef>
              <a:spcAft>
                <a:spcPts val="600"/>
              </a:spcAft>
            </a:pPr>
            <a:r>
              <a:rPr lang="en-US" sz="1600" dirty="0"/>
              <a:t>Matteo </a:t>
            </a:r>
            <a:r>
              <a:rPr lang="en-US" sz="1600" dirty="0" err="1"/>
              <a:t>Dugo</a:t>
            </a:r>
            <a:r>
              <a:rPr lang="en-US" sz="1600" dirty="0"/>
              <a:t>, PhD</a:t>
            </a:r>
          </a:p>
          <a:p>
            <a:pPr algn="ctr">
              <a:lnSpc>
                <a:spcPct val="90000"/>
              </a:lnSpc>
              <a:spcAft>
                <a:spcPts val="600"/>
              </a:spcAft>
            </a:pPr>
            <a:r>
              <a:rPr lang="en-US" sz="1600" dirty="0"/>
              <a:t>IRCCS </a:t>
            </a:r>
            <a:r>
              <a:rPr lang="en-US" sz="1600" dirty="0" err="1"/>
              <a:t>Ospedale</a:t>
            </a:r>
            <a:r>
              <a:rPr lang="en-US" sz="1600" dirty="0"/>
              <a:t> San Raffaele</a:t>
            </a:r>
          </a:p>
          <a:p>
            <a:pPr algn="ctr">
              <a:lnSpc>
                <a:spcPct val="90000"/>
              </a:lnSpc>
              <a:spcAft>
                <a:spcPts val="600"/>
              </a:spcAft>
            </a:pPr>
            <a:r>
              <a:rPr lang="en-US" sz="1600" dirty="0"/>
              <a:t>Department of Medical Oncology – Breast Cancer Unit</a:t>
            </a:r>
          </a:p>
          <a:p>
            <a:pPr algn="ctr">
              <a:lnSpc>
                <a:spcPct val="90000"/>
              </a:lnSpc>
              <a:spcAft>
                <a:spcPts val="600"/>
              </a:spcAft>
            </a:pPr>
            <a:r>
              <a:rPr lang="en-US" sz="1600" dirty="0"/>
              <a:t>Clinical translational and immunotherapy research</a:t>
            </a:r>
          </a:p>
        </p:txBody>
      </p:sp>
      <p:sp>
        <p:nvSpPr>
          <p:cNvPr id="2" name="Date Placeholder 1">
            <a:extLst>
              <a:ext uri="{FF2B5EF4-FFF2-40B4-BE49-F238E27FC236}">
                <a16:creationId xmlns:a16="http://schemas.microsoft.com/office/drawing/2014/main" id="{2434E475-4311-1E40-9818-D7A5073F2B9C}"/>
              </a:ext>
            </a:extLst>
          </p:cNvPr>
          <p:cNvSpPr>
            <a:spLocks noGrp="1"/>
          </p:cNvSpPr>
          <p:nvPr>
            <p:ph type="dt" sz="half" idx="10"/>
          </p:nvPr>
        </p:nvSpPr>
        <p:spPr/>
        <p:txBody>
          <a:bodyPr/>
          <a:lstStyle/>
          <a:p>
            <a:r>
              <a:rPr lang="it-IT"/>
              <a:t>01/04/21</a:t>
            </a:r>
            <a:endParaRPr lang="en-US"/>
          </a:p>
        </p:txBody>
      </p:sp>
      <p:sp>
        <p:nvSpPr>
          <p:cNvPr id="3" name="Slide Number Placeholder 2">
            <a:extLst>
              <a:ext uri="{FF2B5EF4-FFF2-40B4-BE49-F238E27FC236}">
                <a16:creationId xmlns:a16="http://schemas.microsoft.com/office/drawing/2014/main" id="{E7ABDCB6-DAC9-5A46-AD4F-16BB853C7065}"/>
              </a:ext>
            </a:extLst>
          </p:cNvPr>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774263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it-IT" sz="3200" b="1" dirty="0">
                <a:latin typeface="+mj-lt"/>
                <a:ea typeface="Tahoma" pitchFamily="34" charset="0"/>
                <a:cs typeface="Tahoma" pitchFamily="34" charset="0"/>
              </a:rPr>
              <a:t>File formats</a:t>
            </a:r>
            <a:endParaRPr kumimoji="0" lang="it-IT" sz="3200" b="1" i="0" u="none" strike="noStrike" kern="1200" cap="none" spc="0" normalizeH="0" baseline="0" noProof="0" dirty="0">
              <a:ln>
                <a:noFill/>
              </a:ln>
              <a:effectLst/>
              <a:uLnTx/>
              <a:uFillTx/>
              <a:latin typeface="+mj-lt"/>
              <a:ea typeface="Tahoma" pitchFamily="34" charset="0"/>
              <a:cs typeface="Tahoma" pitchFamily="34" charset="0"/>
            </a:endParaRP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sp>
        <p:nvSpPr>
          <p:cNvPr id="8" name="Rectangle 3">
            <a:extLst>
              <a:ext uri="{FF2B5EF4-FFF2-40B4-BE49-F238E27FC236}">
                <a16:creationId xmlns:a16="http://schemas.microsoft.com/office/drawing/2014/main" id="{5D797F2B-BB7D-A24B-80AF-9595CD548F4D}"/>
              </a:ext>
            </a:extLst>
          </p:cNvPr>
          <p:cNvSpPr txBox="1">
            <a:spLocks noChangeArrowheads="1"/>
          </p:cNvSpPr>
          <p:nvPr/>
        </p:nvSpPr>
        <p:spPr>
          <a:xfrm>
            <a:off x="457200" y="1101725"/>
            <a:ext cx="8218488" cy="1835786"/>
          </a:xfrm>
          <a:prstGeom prst="rect">
            <a:avLst/>
          </a:prstGeom>
          <a:noFill/>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ct val="0"/>
              </a:spcBef>
              <a:buClr>
                <a:schemeClr val="folHlink"/>
              </a:buClr>
              <a:buNone/>
            </a:pPr>
            <a:r>
              <a:rPr lang="en-GB" altLang="en-IT" sz="1800" dirty="0">
                <a:ea typeface="ＭＳ Ｐゴシック" panose="020B0600070205080204" pitchFamily="34" charset="-128"/>
              </a:rPr>
              <a:t>GEO data records:</a:t>
            </a:r>
          </a:p>
          <a:p>
            <a:pPr marL="685800" lvl="2" indent="0">
              <a:spcBef>
                <a:spcPct val="0"/>
              </a:spcBef>
              <a:buClr>
                <a:schemeClr val="folHlink"/>
              </a:buClr>
              <a:buNone/>
            </a:pPr>
            <a:r>
              <a:rPr lang="en-GB" altLang="en-IT" sz="1800" b="1" dirty="0">
                <a:ea typeface="ＭＳ Ｐゴシック" panose="020B0600070205080204" pitchFamily="34" charset="-128"/>
              </a:rPr>
              <a:t>Platform</a:t>
            </a:r>
            <a:r>
              <a:rPr lang="en-GB" altLang="en-IT" sz="1800" dirty="0">
                <a:ea typeface="ＭＳ Ｐゴシック" panose="020B0600070205080204" pitchFamily="34" charset="-128"/>
              </a:rPr>
              <a:t> (G</a:t>
            </a:r>
            <a:r>
              <a:rPr lang="en-GB" altLang="en-IT" sz="1800" u="sng" dirty="0">
                <a:ea typeface="ＭＳ Ｐゴシック" panose="020B0600070205080204" pitchFamily="34" charset="-128"/>
              </a:rPr>
              <a:t>PL</a:t>
            </a:r>
            <a:r>
              <a:rPr lang="en-GB" altLang="en-IT" sz="1800" dirty="0">
                <a:ea typeface="ＭＳ Ｐゴシック" panose="020B0600070205080204" pitchFamily="34" charset="-128"/>
              </a:rPr>
              <a:t>): information about the technology used and the features detected</a:t>
            </a:r>
          </a:p>
          <a:p>
            <a:pPr marL="685800" lvl="2" indent="0">
              <a:spcBef>
                <a:spcPct val="0"/>
              </a:spcBef>
              <a:buClr>
                <a:schemeClr val="folHlink"/>
              </a:buClr>
              <a:buNone/>
            </a:pPr>
            <a:r>
              <a:rPr lang="en-GB" altLang="en-IT" sz="1800" b="1" dirty="0">
                <a:ea typeface="ＭＳ Ｐゴシック" panose="020B0600070205080204" pitchFamily="34" charset="-128"/>
              </a:rPr>
              <a:t>Sample</a:t>
            </a:r>
            <a:r>
              <a:rPr lang="en-GB" altLang="en-IT" sz="1800" dirty="0">
                <a:ea typeface="ＭＳ Ｐゴシック" panose="020B0600070205080204" pitchFamily="34" charset="-128"/>
              </a:rPr>
              <a:t> (G</a:t>
            </a:r>
            <a:r>
              <a:rPr lang="en-GB" altLang="en-IT" sz="1800" u="sng" dirty="0">
                <a:ea typeface="ＭＳ Ｐゴシック" panose="020B0600070205080204" pitchFamily="34" charset="-128"/>
              </a:rPr>
              <a:t>SM</a:t>
            </a:r>
            <a:r>
              <a:rPr lang="en-GB" altLang="en-IT" sz="1800" dirty="0">
                <a:ea typeface="ＭＳ Ｐゴシック" panose="020B0600070205080204" pitchFamily="34" charset="-128"/>
              </a:rPr>
              <a:t>): preparation and description of the sample</a:t>
            </a:r>
          </a:p>
          <a:p>
            <a:pPr marL="685800" lvl="2" indent="0">
              <a:spcBef>
                <a:spcPct val="0"/>
              </a:spcBef>
              <a:buClr>
                <a:schemeClr val="folHlink"/>
              </a:buClr>
              <a:buNone/>
            </a:pPr>
            <a:r>
              <a:rPr lang="en-GB" altLang="en-IT" sz="1800" b="1" dirty="0">
                <a:ea typeface="ＭＳ Ｐゴシック" panose="020B0600070205080204" pitchFamily="34" charset="-128"/>
              </a:rPr>
              <a:t>Series</a:t>
            </a:r>
            <a:r>
              <a:rPr lang="en-GB" altLang="en-IT" sz="1800" dirty="0">
                <a:ea typeface="ＭＳ Ｐゴシック" panose="020B0600070205080204" pitchFamily="34" charset="-128"/>
              </a:rPr>
              <a:t> (G</a:t>
            </a:r>
            <a:r>
              <a:rPr lang="en-GB" altLang="en-IT" sz="1800" u="sng" dirty="0">
                <a:ea typeface="ＭＳ Ｐゴシック" panose="020B0600070205080204" pitchFamily="34" charset="-128"/>
              </a:rPr>
              <a:t>SE</a:t>
            </a:r>
            <a:r>
              <a:rPr lang="en-GB" altLang="en-IT" sz="1800" dirty="0">
                <a:ea typeface="ＭＳ Ｐゴシック" panose="020B0600070205080204" pitchFamily="34" charset="-128"/>
              </a:rPr>
              <a:t>): information about the overall study. Defines a set of samples and how they are related to the data</a:t>
            </a:r>
          </a:p>
          <a:p>
            <a:pPr marL="685800" lvl="2" indent="0">
              <a:spcBef>
                <a:spcPct val="0"/>
              </a:spcBef>
              <a:buClr>
                <a:schemeClr val="folHlink"/>
              </a:buClr>
              <a:buNone/>
            </a:pPr>
            <a:r>
              <a:rPr lang="en-GB" altLang="en-IT" sz="1800" b="1" dirty="0" err="1">
                <a:ea typeface="ＭＳ Ｐゴシック" panose="020B0600070205080204" pitchFamily="34" charset="-128"/>
              </a:rPr>
              <a:t>DataSets</a:t>
            </a:r>
            <a:r>
              <a:rPr lang="en-GB" altLang="en-IT" sz="1800" dirty="0">
                <a:ea typeface="ＭＳ Ｐゴシック" panose="020B0600070205080204" pitchFamily="34" charset="-128"/>
              </a:rPr>
              <a:t> (G</a:t>
            </a:r>
            <a:r>
              <a:rPr lang="en-GB" altLang="en-IT" sz="1800" u="sng" dirty="0">
                <a:ea typeface="ＭＳ Ｐゴシック" panose="020B0600070205080204" pitchFamily="34" charset="-128"/>
              </a:rPr>
              <a:t>DS</a:t>
            </a:r>
            <a:r>
              <a:rPr lang="en-GB" altLang="en-IT" sz="1800" dirty="0">
                <a:ea typeface="ＭＳ Ｐゴシック" panose="020B0600070205080204" pitchFamily="34" charset="-128"/>
              </a:rPr>
              <a:t>): sample data collections curated and assembled by GEO staff.</a:t>
            </a:r>
          </a:p>
        </p:txBody>
      </p:sp>
      <p:sp>
        <p:nvSpPr>
          <p:cNvPr id="20" name="Rectangle 3">
            <a:extLst>
              <a:ext uri="{FF2B5EF4-FFF2-40B4-BE49-F238E27FC236}">
                <a16:creationId xmlns:a16="http://schemas.microsoft.com/office/drawing/2014/main" id="{160CB173-6F45-204C-B859-3BF8E1D558B4}"/>
              </a:ext>
            </a:extLst>
          </p:cNvPr>
          <p:cNvSpPr txBox="1">
            <a:spLocks noChangeArrowheads="1"/>
          </p:cNvSpPr>
          <p:nvPr/>
        </p:nvSpPr>
        <p:spPr>
          <a:xfrm>
            <a:off x="457200" y="3505835"/>
            <a:ext cx="8218488" cy="2824480"/>
          </a:xfrm>
          <a:prstGeom prst="rect">
            <a:avLst/>
          </a:prstGeom>
          <a:noFill/>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ct val="0"/>
              </a:spcBef>
              <a:buClr>
                <a:schemeClr val="folHlink"/>
              </a:buClr>
              <a:buNone/>
            </a:pPr>
            <a:r>
              <a:rPr lang="en-GB" altLang="en-IT" sz="1800" dirty="0" err="1">
                <a:ea typeface="ＭＳ Ｐゴシック" panose="020B0600070205080204" pitchFamily="34" charset="-128"/>
              </a:rPr>
              <a:t>ArrayExpress</a:t>
            </a:r>
            <a:r>
              <a:rPr lang="en-GB" altLang="en-IT" sz="1800" dirty="0">
                <a:ea typeface="ＭＳ Ｐゴシック" panose="020B0600070205080204" pitchFamily="34" charset="-128"/>
              </a:rPr>
              <a:t> data records:</a:t>
            </a:r>
          </a:p>
          <a:p>
            <a:pPr marL="685800" lvl="2" indent="0">
              <a:spcBef>
                <a:spcPct val="0"/>
              </a:spcBef>
              <a:buClr>
                <a:schemeClr val="folHlink"/>
              </a:buClr>
              <a:buNone/>
            </a:pPr>
            <a:r>
              <a:rPr lang="en-US" sz="1800" b="1" dirty="0"/>
              <a:t>Array Design Format</a:t>
            </a:r>
            <a:r>
              <a:rPr lang="en-US" sz="1800" dirty="0"/>
              <a:t> </a:t>
            </a:r>
            <a:r>
              <a:rPr lang="en-GB" altLang="en-IT" sz="1800" dirty="0">
                <a:ea typeface="ＭＳ Ｐゴシック" panose="020B0600070205080204" pitchFamily="34" charset="-128"/>
              </a:rPr>
              <a:t> (ADF): </a:t>
            </a:r>
            <a:r>
              <a:rPr lang="en-GB" sz="1800" dirty="0"/>
              <a:t>describes the design of an array, </a:t>
            </a:r>
            <a:r>
              <a:rPr lang="en-GB" sz="1800" dirty="0" err="1"/>
              <a:t>i</a:t>
            </a:r>
            <a:r>
              <a:rPr lang="en-GB" sz="1800" dirty="0"/>
              <a:t>. e. the sequence located at each feature on the array and annotation of the sequences. </a:t>
            </a:r>
            <a:endParaRPr lang="en-GB" altLang="en-IT" sz="1800" dirty="0">
              <a:ea typeface="ＭＳ Ｐゴシック" panose="020B0600070205080204" pitchFamily="34" charset="-128"/>
            </a:endParaRPr>
          </a:p>
          <a:p>
            <a:pPr marL="685800" lvl="2" indent="0">
              <a:spcBef>
                <a:spcPct val="0"/>
              </a:spcBef>
              <a:buClr>
                <a:schemeClr val="folHlink"/>
              </a:buClr>
              <a:buNone/>
            </a:pPr>
            <a:r>
              <a:rPr lang="en-US" sz="1800" b="1" dirty="0"/>
              <a:t>Sample and Data Relationship Format</a:t>
            </a:r>
            <a:r>
              <a:rPr lang="en-US" sz="1800" dirty="0"/>
              <a:t> </a:t>
            </a:r>
            <a:r>
              <a:rPr lang="en-GB" altLang="en-IT" sz="1800" dirty="0">
                <a:ea typeface="ＭＳ Ｐゴシック" panose="020B0600070205080204" pitchFamily="34" charset="-128"/>
              </a:rPr>
              <a:t> (SDRF): </a:t>
            </a:r>
            <a:r>
              <a:rPr lang="en-GB" sz="1800" dirty="0"/>
              <a:t>contains the relationships between samples and arrays, as well as sample properties and experimental factors, as provided by the data submitter. </a:t>
            </a:r>
            <a:endParaRPr lang="en-GB" altLang="en-IT" sz="1800" dirty="0">
              <a:ea typeface="ＭＳ Ｐゴシック" panose="020B0600070205080204" pitchFamily="34" charset="-128"/>
            </a:endParaRPr>
          </a:p>
          <a:p>
            <a:pPr marL="685800" lvl="2" indent="0">
              <a:spcBef>
                <a:spcPct val="0"/>
              </a:spcBef>
              <a:buClr>
                <a:schemeClr val="folHlink"/>
              </a:buClr>
              <a:buNone/>
            </a:pPr>
            <a:r>
              <a:rPr lang="en-US" sz="1800" b="1" dirty="0"/>
              <a:t>Investigation Description Format </a:t>
            </a:r>
            <a:r>
              <a:rPr lang="en-GB" altLang="en-IT" sz="1800" dirty="0">
                <a:ea typeface="ＭＳ Ｐゴシック" panose="020B0600070205080204" pitchFamily="34" charset="-128"/>
              </a:rPr>
              <a:t> (IDF): </a:t>
            </a:r>
            <a:r>
              <a:rPr lang="en-GB" sz="1800" dirty="0"/>
              <a:t>contains top-level information about the experiment including title, description, submitter contact details and protocols.</a:t>
            </a:r>
            <a:endParaRPr lang="en-GB" altLang="en-IT" sz="1800" dirty="0">
              <a:ea typeface="ＭＳ Ｐゴシック" panose="020B0600070205080204" pitchFamily="34" charset="-128"/>
            </a:endParaRPr>
          </a:p>
        </p:txBody>
      </p:sp>
    </p:spTree>
    <p:extLst>
      <p:ext uri="{BB962C8B-B14F-4D97-AF65-F5344CB8AC3E}">
        <p14:creationId xmlns:p14="http://schemas.microsoft.com/office/powerpoint/2010/main" val="226029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it-IT" sz="3200" b="1" dirty="0">
                <a:latin typeface="+mj-lt"/>
                <a:ea typeface="Tahoma" pitchFamily="34" charset="0"/>
                <a:cs typeface="Tahoma" pitchFamily="34" charset="0"/>
              </a:rPr>
              <a:t>How to </a:t>
            </a:r>
            <a:r>
              <a:rPr lang="it-IT" sz="3200" b="1" dirty="0" err="1">
                <a:latin typeface="+mj-lt"/>
                <a:ea typeface="Tahoma" pitchFamily="34" charset="0"/>
                <a:cs typeface="Tahoma" pitchFamily="34" charset="0"/>
              </a:rPr>
              <a:t>search</a:t>
            </a:r>
            <a:r>
              <a:rPr lang="it-IT" sz="3200" b="1" dirty="0">
                <a:latin typeface="+mj-lt"/>
                <a:ea typeface="Tahoma" pitchFamily="34" charset="0"/>
                <a:cs typeface="Tahoma" pitchFamily="34" charset="0"/>
              </a:rPr>
              <a:t> for public data: </a:t>
            </a:r>
            <a:r>
              <a:rPr lang="it-IT" sz="3200" b="1" dirty="0" err="1">
                <a:latin typeface="+mj-lt"/>
                <a:ea typeface="Tahoma" pitchFamily="34" charset="0"/>
                <a:cs typeface="Tahoma" pitchFamily="34" charset="0"/>
              </a:rPr>
              <a:t>ArraExpress</a:t>
            </a:r>
            <a:endParaRPr kumimoji="0" lang="it-IT" sz="3200" b="1" i="0" u="none" strike="noStrike" kern="1200" cap="none" spc="0" normalizeH="0" baseline="0" noProof="0" dirty="0">
              <a:ln>
                <a:noFill/>
              </a:ln>
              <a:effectLst/>
              <a:uLnTx/>
              <a:uFillTx/>
              <a:latin typeface="+mj-lt"/>
              <a:ea typeface="Tahoma" pitchFamily="34" charset="0"/>
              <a:cs typeface="Tahoma" pitchFamily="34" charset="0"/>
            </a:endParaRP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pic>
        <p:nvPicPr>
          <p:cNvPr id="9" name="Picture 8" descr="Graphical user interface, text, application, Word&#10;&#10;Description automatically generated">
            <a:extLst>
              <a:ext uri="{FF2B5EF4-FFF2-40B4-BE49-F238E27FC236}">
                <a16:creationId xmlns:a16="http://schemas.microsoft.com/office/drawing/2014/main" id="{F2417085-6A02-6D4C-A931-F02D91BFA5F2}"/>
              </a:ext>
            </a:extLst>
          </p:cNvPr>
          <p:cNvPicPr>
            <a:picLocks noChangeAspect="1"/>
          </p:cNvPicPr>
          <p:nvPr/>
        </p:nvPicPr>
        <p:blipFill rotWithShape="1">
          <a:blip r:embed="rId3">
            <a:extLst>
              <a:ext uri="{28A0092B-C50C-407E-A947-70E740481C1C}">
                <a14:useLocalDpi xmlns:a14="http://schemas.microsoft.com/office/drawing/2010/main" val="0"/>
              </a:ext>
            </a:extLst>
          </a:blip>
          <a:srcRect l="30749" t="44800" r="9449" b="15126"/>
          <a:stretch/>
        </p:blipFill>
        <p:spPr>
          <a:xfrm>
            <a:off x="457200" y="1974692"/>
            <a:ext cx="8058150" cy="3374953"/>
          </a:xfrm>
          <a:prstGeom prst="rect">
            <a:avLst/>
          </a:prstGeom>
        </p:spPr>
      </p:pic>
      <p:sp>
        <p:nvSpPr>
          <p:cNvPr id="8" name="TextBox 7">
            <a:extLst>
              <a:ext uri="{FF2B5EF4-FFF2-40B4-BE49-F238E27FC236}">
                <a16:creationId xmlns:a16="http://schemas.microsoft.com/office/drawing/2014/main" id="{A16B726D-F93C-A04A-8B2D-D81F07F2A0F5}"/>
              </a:ext>
            </a:extLst>
          </p:cNvPr>
          <p:cNvSpPr txBox="1"/>
          <p:nvPr/>
        </p:nvSpPr>
        <p:spPr>
          <a:xfrm>
            <a:off x="432000" y="1051560"/>
            <a:ext cx="8280000" cy="369332"/>
          </a:xfrm>
          <a:prstGeom prst="rect">
            <a:avLst/>
          </a:prstGeom>
          <a:noFill/>
        </p:spPr>
        <p:txBody>
          <a:bodyPr wrap="square" rtlCol="0">
            <a:spAutoFit/>
          </a:bodyPr>
          <a:lstStyle/>
          <a:p>
            <a:r>
              <a:rPr lang="en-IT" dirty="0"/>
              <a:t>The ArrayExpress home page</a:t>
            </a:r>
          </a:p>
        </p:txBody>
      </p:sp>
    </p:spTree>
    <p:extLst>
      <p:ext uri="{BB962C8B-B14F-4D97-AF65-F5344CB8AC3E}">
        <p14:creationId xmlns:p14="http://schemas.microsoft.com/office/powerpoint/2010/main" val="2933681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lvl="0">
              <a:spcBef>
                <a:spcPct val="0"/>
              </a:spcBef>
              <a:defRPr/>
            </a:pPr>
            <a:r>
              <a:rPr lang="it-IT" sz="3200" dirty="0">
                <a:ea typeface="Tahoma" pitchFamily="34" charset="0"/>
                <a:cs typeface="Tahoma" pitchFamily="34" charset="0"/>
              </a:rPr>
              <a:t>How to </a:t>
            </a:r>
            <a:r>
              <a:rPr lang="it-IT" sz="3200" dirty="0" err="1">
                <a:ea typeface="Tahoma" pitchFamily="34" charset="0"/>
                <a:cs typeface="Tahoma" pitchFamily="34" charset="0"/>
              </a:rPr>
              <a:t>search</a:t>
            </a:r>
            <a:r>
              <a:rPr lang="it-IT" sz="3200" dirty="0">
                <a:ea typeface="Tahoma" pitchFamily="34" charset="0"/>
                <a:cs typeface="Tahoma" pitchFamily="34" charset="0"/>
              </a:rPr>
              <a:t> for public data: </a:t>
            </a:r>
            <a:r>
              <a:rPr lang="it-IT" sz="3200" dirty="0" err="1">
                <a:ea typeface="Tahoma" pitchFamily="34" charset="0"/>
                <a:cs typeface="Tahoma" pitchFamily="34" charset="0"/>
              </a:rPr>
              <a:t>ArraExpress</a:t>
            </a:r>
            <a:endParaRPr lang="it-IT" sz="3200" dirty="0">
              <a:ea typeface="Tahoma" pitchFamily="34" charset="0"/>
              <a:cs typeface="Tahoma" pitchFamily="34" charset="0"/>
            </a:endParaRP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sp>
        <p:nvSpPr>
          <p:cNvPr id="2" name="TextBox 1">
            <a:extLst>
              <a:ext uri="{FF2B5EF4-FFF2-40B4-BE49-F238E27FC236}">
                <a16:creationId xmlns:a16="http://schemas.microsoft.com/office/drawing/2014/main" id="{D886CC05-7345-3643-ABC3-70FE4B81534C}"/>
              </a:ext>
            </a:extLst>
          </p:cNvPr>
          <p:cNvSpPr txBox="1"/>
          <p:nvPr/>
        </p:nvSpPr>
        <p:spPr>
          <a:xfrm>
            <a:off x="432000" y="1051560"/>
            <a:ext cx="8280000" cy="369332"/>
          </a:xfrm>
          <a:prstGeom prst="rect">
            <a:avLst/>
          </a:prstGeom>
          <a:noFill/>
        </p:spPr>
        <p:txBody>
          <a:bodyPr wrap="square" rtlCol="0">
            <a:spAutoFit/>
          </a:bodyPr>
          <a:lstStyle/>
          <a:p>
            <a:r>
              <a:rPr lang="en-IT" dirty="0"/>
              <a:t>Search results page</a:t>
            </a:r>
          </a:p>
        </p:txBody>
      </p:sp>
      <p:grpSp>
        <p:nvGrpSpPr>
          <p:cNvPr id="12" name="Group 11">
            <a:extLst>
              <a:ext uri="{FF2B5EF4-FFF2-40B4-BE49-F238E27FC236}">
                <a16:creationId xmlns:a16="http://schemas.microsoft.com/office/drawing/2014/main" id="{EE8B3CD5-451F-7D4D-A359-837B8215BD30}"/>
              </a:ext>
            </a:extLst>
          </p:cNvPr>
          <p:cNvGrpSpPr>
            <a:grpSpLocks noChangeAspect="1"/>
          </p:cNvGrpSpPr>
          <p:nvPr/>
        </p:nvGrpSpPr>
        <p:grpSpPr>
          <a:xfrm>
            <a:off x="628650" y="1561174"/>
            <a:ext cx="7682130" cy="4775597"/>
            <a:chOff x="628650" y="1561174"/>
            <a:chExt cx="7682130" cy="4775597"/>
          </a:xfrm>
        </p:grpSpPr>
        <p:pic>
          <p:nvPicPr>
            <p:cNvPr id="10" name="Picture 9" descr="Graphical user interface, text, application, email&#10;&#10;Description automatically generated">
              <a:extLst>
                <a:ext uri="{FF2B5EF4-FFF2-40B4-BE49-F238E27FC236}">
                  <a16:creationId xmlns:a16="http://schemas.microsoft.com/office/drawing/2014/main" id="{09E2C6DC-52FD-1B4F-A5E2-B970DA5B46D4}"/>
                </a:ext>
              </a:extLst>
            </p:cNvPr>
            <p:cNvPicPr>
              <a:picLocks noChangeAspect="1"/>
            </p:cNvPicPr>
            <p:nvPr/>
          </p:nvPicPr>
          <p:blipFill rotWithShape="1">
            <a:blip r:embed="rId3">
              <a:extLst>
                <a:ext uri="{28A0092B-C50C-407E-A947-70E740481C1C}">
                  <a14:useLocalDpi xmlns:a14="http://schemas.microsoft.com/office/drawing/2010/main" val="0"/>
                </a:ext>
              </a:extLst>
            </a:blip>
            <a:srcRect l="32750" t="26600" r="10625" b="17000"/>
            <a:stretch/>
          </p:blipFill>
          <p:spPr>
            <a:xfrm>
              <a:off x="833220" y="1681876"/>
              <a:ext cx="7477560" cy="4654895"/>
            </a:xfrm>
            <a:prstGeom prst="rect">
              <a:avLst/>
            </a:prstGeom>
          </p:spPr>
        </p:pic>
        <p:sp>
          <p:nvSpPr>
            <p:cNvPr id="11" name="Rectangle 10">
              <a:extLst>
                <a:ext uri="{FF2B5EF4-FFF2-40B4-BE49-F238E27FC236}">
                  <a16:creationId xmlns:a16="http://schemas.microsoft.com/office/drawing/2014/main" id="{730D8086-D2E8-F24B-AA6E-757D531B0857}"/>
                </a:ext>
              </a:extLst>
            </p:cNvPr>
            <p:cNvSpPr/>
            <p:nvPr/>
          </p:nvSpPr>
          <p:spPr>
            <a:xfrm>
              <a:off x="628650" y="1561174"/>
              <a:ext cx="3520440" cy="461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grpSp>
    </p:spTree>
    <p:extLst>
      <p:ext uri="{BB962C8B-B14F-4D97-AF65-F5344CB8AC3E}">
        <p14:creationId xmlns:p14="http://schemas.microsoft.com/office/powerpoint/2010/main" val="2894851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lvl="0">
              <a:spcBef>
                <a:spcPct val="0"/>
              </a:spcBef>
              <a:defRPr/>
            </a:pPr>
            <a:r>
              <a:rPr lang="it-IT" sz="3200" dirty="0">
                <a:ea typeface="Tahoma" pitchFamily="34" charset="0"/>
                <a:cs typeface="Tahoma" pitchFamily="34" charset="0"/>
              </a:rPr>
              <a:t>How to </a:t>
            </a:r>
            <a:r>
              <a:rPr lang="it-IT" sz="3200" dirty="0" err="1">
                <a:ea typeface="Tahoma" pitchFamily="34" charset="0"/>
                <a:cs typeface="Tahoma" pitchFamily="34" charset="0"/>
              </a:rPr>
              <a:t>search</a:t>
            </a:r>
            <a:r>
              <a:rPr lang="it-IT" sz="3200" dirty="0">
                <a:ea typeface="Tahoma" pitchFamily="34" charset="0"/>
                <a:cs typeface="Tahoma" pitchFamily="34" charset="0"/>
              </a:rPr>
              <a:t> for public data: </a:t>
            </a:r>
            <a:r>
              <a:rPr lang="it-IT" sz="3200" dirty="0" err="1">
                <a:ea typeface="Tahoma" pitchFamily="34" charset="0"/>
                <a:cs typeface="Tahoma" pitchFamily="34" charset="0"/>
              </a:rPr>
              <a:t>ArraExpress</a:t>
            </a:r>
            <a:endParaRPr lang="it-IT" sz="3200" dirty="0">
              <a:ea typeface="Tahoma" pitchFamily="34" charset="0"/>
              <a:cs typeface="Tahoma" pitchFamily="34" charset="0"/>
            </a:endParaRP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sp>
        <p:nvSpPr>
          <p:cNvPr id="2" name="TextBox 1">
            <a:extLst>
              <a:ext uri="{FF2B5EF4-FFF2-40B4-BE49-F238E27FC236}">
                <a16:creationId xmlns:a16="http://schemas.microsoft.com/office/drawing/2014/main" id="{D886CC05-7345-3643-ABC3-70FE4B81534C}"/>
              </a:ext>
            </a:extLst>
          </p:cNvPr>
          <p:cNvSpPr txBox="1"/>
          <p:nvPr/>
        </p:nvSpPr>
        <p:spPr>
          <a:xfrm>
            <a:off x="432000" y="1051560"/>
            <a:ext cx="8280000" cy="369332"/>
          </a:xfrm>
          <a:prstGeom prst="rect">
            <a:avLst/>
          </a:prstGeom>
          <a:noFill/>
        </p:spPr>
        <p:txBody>
          <a:bodyPr wrap="square" rtlCol="0">
            <a:spAutoFit/>
          </a:bodyPr>
          <a:lstStyle/>
          <a:p>
            <a:r>
              <a:rPr lang="en-IT" dirty="0"/>
              <a:t>The experiment page</a:t>
            </a:r>
          </a:p>
        </p:txBody>
      </p:sp>
      <p:pic>
        <p:nvPicPr>
          <p:cNvPr id="8" name="Picture 7" descr="Graphical user interface, text, application, email&#10;&#10;Description automatically generated">
            <a:extLst>
              <a:ext uri="{FF2B5EF4-FFF2-40B4-BE49-F238E27FC236}">
                <a16:creationId xmlns:a16="http://schemas.microsoft.com/office/drawing/2014/main" id="{F7EEF272-F851-0348-ACF2-824424907ECB}"/>
              </a:ext>
            </a:extLst>
          </p:cNvPr>
          <p:cNvPicPr>
            <a:picLocks noChangeAspect="1"/>
          </p:cNvPicPr>
          <p:nvPr/>
        </p:nvPicPr>
        <p:blipFill rotWithShape="1">
          <a:blip r:embed="rId3">
            <a:extLst>
              <a:ext uri="{28A0092B-C50C-407E-A947-70E740481C1C}">
                <a14:useLocalDpi xmlns:a14="http://schemas.microsoft.com/office/drawing/2010/main" val="0"/>
              </a:ext>
            </a:extLst>
          </a:blip>
          <a:srcRect l="32125" t="27400" r="9875" b="6800"/>
          <a:stretch/>
        </p:blipFill>
        <p:spPr>
          <a:xfrm>
            <a:off x="972120" y="1455182"/>
            <a:ext cx="6903150" cy="4894690"/>
          </a:xfrm>
          <a:prstGeom prst="rect">
            <a:avLst/>
          </a:prstGeom>
        </p:spPr>
      </p:pic>
    </p:spTree>
    <p:extLst>
      <p:ext uri="{BB962C8B-B14F-4D97-AF65-F5344CB8AC3E}">
        <p14:creationId xmlns:p14="http://schemas.microsoft.com/office/powerpoint/2010/main" val="2768701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lvl="0">
              <a:spcBef>
                <a:spcPct val="0"/>
              </a:spcBef>
              <a:defRPr/>
            </a:pPr>
            <a:r>
              <a:rPr lang="it-IT" sz="3200" dirty="0">
                <a:ea typeface="Tahoma" pitchFamily="34" charset="0"/>
                <a:cs typeface="Tahoma" pitchFamily="34" charset="0"/>
              </a:rPr>
              <a:t>How to </a:t>
            </a:r>
            <a:r>
              <a:rPr lang="it-IT" sz="3200" dirty="0" err="1">
                <a:ea typeface="Tahoma" pitchFamily="34" charset="0"/>
                <a:cs typeface="Tahoma" pitchFamily="34" charset="0"/>
              </a:rPr>
              <a:t>search</a:t>
            </a:r>
            <a:r>
              <a:rPr lang="it-IT" sz="3200" dirty="0">
                <a:ea typeface="Tahoma" pitchFamily="34" charset="0"/>
                <a:cs typeface="Tahoma" pitchFamily="34" charset="0"/>
              </a:rPr>
              <a:t> for public data: GEO</a:t>
            </a: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sp>
        <p:nvSpPr>
          <p:cNvPr id="2" name="TextBox 1">
            <a:extLst>
              <a:ext uri="{FF2B5EF4-FFF2-40B4-BE49-F238E27FC236}">
                <a16:creationId xmlns:a16="http://schemas.microsoft.com/office/drawing/2014/main" id="{D886CC05-7345-3643-ABC3-70FE4B81534C}"/>
              </a:ext>
            </a:extLst>
          </p:cNvPr>
          <p:cNvSpPr txBox="1"/>
          <p:nvPr/>
        </p:nvSpPr>
        <p:spPr>
          <a:xfrm>
            <a:off x="432000" y="1051560"/>
            <a:ext cx="8280000" cy="369332"/>
          </a:xfrm>
          <a:prstGeom prst="rect">
            <a:avLst/>
          </a:prstGeom>
          <a:noFill/>
        </p:spPr>
        <p:txBody>
          <a:bodyPr wrap="square" rtlCol="0">
            <a:spAutoFit/>
          </a:bodyPr>
          <a:lstStyle/>
          <a:p>
            <a:r>
              <a:rPr lang="en-IT" dirty="0"/>
              <a:t>The GEO home page</a:t>
            </a:r>
          </a:p>
        </p:txBody>
      </p:sp>
      <p:pic>
        <p:nvPicPr>
          <p:cNvPr id="9" name="Picture 8" descr="Graphical user interface, text, application, email&#10;&#10;Description automatically generated">
            <a:extLst>
              <a:ext uri="{FF2B5EF4-FFF2-40B4-BE49-F238E27FC236}">
                <a16:creationId xmlns:a16="http://schemas.microsoft.com/office/drawing/2014/main" id="{72A2EEA8-F3C4-504E-826C-49DECD121A26}"/>
              </a:ext>
            </a:extLst>
          </p:cNvPr>
          <p:cNvPicPr>
            <a:picLocks noChangeAspect="1"/>
          </p:cNvPicPr>
          <p:nvPr/>
        </p:nvPicPr>
        <p:blipFill rotWithShape="1">
          <a:blip r:embed="rId3">
            <a:extLst>
              <a:ext uri="{28A0092B-C50C-407E-A947-70E740481C1C}">
                <a14:useLocalDpi xmlns:a14="http://schemas.microsoft.com/office/drawing/2010/main" val="0"/>
              </a:ext>
            </a:extLst>
          </a:blip>
          <a:srcRect l="8000" t="10001" r="9000" b="6999"/>
          <a:stretch/>
        </p:blipFill>
        <p:spPr>
          <a:xfrm>
            <a:off x="1085850" y="1540192"/>
            <a:ext cx="6972300" cy="4357688"/>
          </a:xfrm>
          <a:prstGeom prst="rect">
            <a:avLst/>
          </a:prstGeom>
        </p:spPr>
      </p:pic>
      <p:sp>
        <p:nvSpPr>
          <p:cNvPr id="10" name="TextBox 9">
            <a:extLst>
              <a:ext uri="{FF2B5EF4-FFF2-40B4-BE49-F238E27FC236}">
                <a16:creationId xmlns:a16="http://schemas.microsoft.com/office/drawing/2014/main" id="{366B60F8-1D41-0745-B8D8-FC6D08CA0417}"/>
              </a:ext>
            </a:extLst>
          </p:cNvPr>
          <p:cNvSpPr txBox="1"/>
          <p:nvPr/>
        </p:nvSpPr>
        <p:spPr>
          <a:xfrm>
            <a:off x="628650" y="3073639"/>
            <a:ext cx="1771650"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r"/>
            <a:r>
              <a:rPr lang="en-IT" dirty="0"/>
              <a:t>Documentation</a:t>
            </a:r>
          </a:p>
        </p:txBody>
      </p:sp>
      <p:sp>
        <p:nvSpPr>
          <p:cNvPr id="11" name="TextBox 10">
            <a:extLst>
              <a:ext uri="{FF2B5EF4-FFF2-40B4-BE49-F238E27FC236}">
                <a16:creationId xmlns:a16="http://schemas.microsoft.com/office/drawing/2014/main" id="{39A3FB88-A976-124E-82AD-948492011A45}"/>
              </a:ext>
            </a:extLst>
          </p:cNvPr>
          <p:cNvSpPr txBox="1"/>
          <p:nvPr/>
        </p:nvSpPr>
        <p:spPr>
          <a:xfrm>
            <a:off x="7372350" y="3520491"/>
            <a:ext cx="177165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IT" dirty="0"/>
              <a:t>Content navigation</a:t>
            </a:r>
          </a:p>
        </p:txBody>
      </p:sp>
      <p:sp>
        <p:nvSpPr>
          <p:cNvPr id="12" name="TextBox 11">
            <a:extLst>
              <a:ext uri="{FF2B5EF4-FFF2-40B4-BE49-F238E27FC236}">
                <a16:creationId xmlns:a16="http://schemas.microsoft.com/office/drawing/2014/main" id="{351C8B33-4282-4A4B-9A6A-8399ECE17F19}"/>
              </a:ext>
            </a:extLst>
          </p:cNvPr>
          <p:cNvSpPr txBox="1"/>
          <p:nvPr/>
        </p:nvSpPr>
        <p:spPr>
          <a:xfrm>
            <a:off x="3478530" y="5584162"/>
            <a:ext cx="177165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IT" dirty="0"/>
              <a:t>Submission guidelines</a:t>
            </a:r>
          </a:p>
        </p:txBody>
      </p:sp>
      <p:sp>
        <p:nvSpPr>
          <p:cNvPr id="13" name="TextBox 12">
            <a:extLst>
              <a:ext uri="{FF2B5EF4-FFF2-40B4-BE49-F238E27FC236}">
                <a16:creationId xmlns:a16="http://schemas.microsoft.com/office/drawing/2014/main" id="{5E2EF434-969B-1F47-9C8F-C2F983CD2F29}"/>
              </a:ext>
            </a:extLst>
          </p:cNvPr>
          <p:cNvSpPr txBox="1"/>
          <p:nvPr/>
        </p:nvSpPr>
        <p:spPr>
          <a:xfrm>
            <a:off x="5724525" y="1779395"/>
            <a:ext cx="253365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r"/>
            <a:r>
              <a:rPr lang="en-IT" dirty="0"/>
              <a:t>Search for keyword or accession number</a:t>
            </a:r>
          </a:p>
        </p:txBody>
      </p:sp>
      <p:cxnSp>
        <p:nvCxnSpPr>
          <p:cNvPr id="14" name="Straight Arrow Connector 13">
            <a:extLst>
              <a:ext uri="{FF2B5EF4-FFF2-40B4-BE49-F238E27FC236}">
                <a16:creationId xmlns:a16="http://schemas.microsoft.com/office/drawing/2014/main" id="{8C2BCE26-7FD5-9740-99A2-4EC53E653724}"/>
              </a:ext>
            </a:extLst>
          </p:cNvPr>
          <p:cNvCxnSpPr>
            <a:cxnSpLocks/>
            <a:stCxn id="13" idx="2"/>
          </p:cNvCxnSpPr>
          <p:nvPr/>
        </p:nvCxnSpPr>
        <p:spPr>
          <a:xfrm flipH="1">
            <a:off x="6537960" y="2425726"/>
            <a:ext cx="453390" cy="6479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313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lvl="0">
              <a:spcBef>
                <a:spcPct val="0"/>
              </a:spcBef>
              <a:defRPr/>
            </a:pPr>
            <a:r>
              <a:rPr lang="it-IT" sz="3200" dirty="0">
                <a:ea typeface="Tahoma" pitchFamily="34" charset="0"/>
                <a:cs typeface="Tahoma" pitchFamily="34" charset="0"/>
              </a:rPr>
              <a:t>How to </a:t>
            </a:r>
            <a:r>
              <a:rPr lang="it-IT" sz="3200" dirty="0" err="1">
                <a:ea typeface="Tahoma" pitchFamily="34" charset="0"/>
                <a:cs typeface="Tahoma" pitchFamily="34" charset="0"/>
              </a:rPr>
              <a:t>search</a:t>
            </a:r>
            <a:r>
              <a:rPr lang="it-IT" sz="3200" dirty="0">
                <a:ea typeface="Tahoma" pitchFamily="34" charset="0"/>
                <a:cs typeface="Tahoma" pitchFamily="34" charset="0"/>
              </a:rPr>
              <a:t> for public data: GEO</a:t>
            </a: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15</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sp>
        <p:nvSpPr>
          <p:cNvPr id="2" name="TextBox 1">
            <a:extLst>
              <a:ext uri="{FF2B5EF4-FFF2-40B4-BE49-F238E27FC236}">
                <a16:creationId xmlns:a16="http://schemas.microsoft.com/office/drawing/2014/main" id="{D886CC05-7345-3643-ABC3-70FE4B81534C}"/>
              </a:ext>
            </a:extLst>
          </p:cNvPr>
          <p:cNvSpPr txBox="1"/>
          <p:nvPr/>
        </p:nvSpPr>
        <p:spPr>
          <a:xfrm>
            <a:off x="432000" y="1051560"/>
            <a:ext cx="8280000" cy="369332"/>
          </a:xfrm>
          <a:prstGeom prst="rect">
            <a:avLst/>
          </a:prstGeom>
          <a:noFill/>
        </p:spPr>
        <p:txBody>
          <a:bodyPr wrap="square" rtlCol="0">
            <a:spAutoFit/>
          </a:bodyPr>
          <a:lstStyle/>
          <a:p>
            <a:r>
              <a:rPr lang="en-IT" dirty="0"/>
              <a:t>The experiment page</a:t>
            </a:r>
          </a:p>
        </p:txBody>
      </p:sp>
      <p:pic>
        <p:nvPicPr>
          <p:cNvPr id="9" name="Picture 8" descr="Graphical user interface, application, Word&#10;&#10;Description automatically generated">
            <a:extLst>
              <a:ext uri="{FF2B5EF4-FFF2-40B4-BE49-F238E27FC236}">
                <a16:creationId xmlns:a16="http://schemas.microsoft.com/office/drawing/2014/main" id="{DC1A7CA2-8851-2843-96B3-352FE58D06C2}"/>
              </a:ext>
            </a:extLst>
          </p:cNvPr>
          <p:cNvPicPr>
            <a:picLocks noChangeAspect="1"/>
          </p:cNvPicPr>
          <p:nvPr/>
        </p:nvPicPr>
        <p:blipFill rotWithShape="1">
          <a:blip r:embed="rId3">
            <a:extLst>
              <a:ext uri="{28A0092B-C50C-407E-A947-70E740481C1C}">
                <a14:useLocalDpi xmlns:a14="http://schemas.microsoft.com/office/drawing/2010/main" val="0"/>
              </a:ext>
            </a:extLst>
          </a:blip>
          <a:srcRect l="29375" t="5800" r="29375"/>
          <a:stretch/>
        </p:blipFill>
        <p:spPr>
          <a:xfrm>
            <a:off x="4354830" y="1051560"/>
            <a:ext cx="3771900" cy="5383529"/>
          </a:xfrm>
          <a:prstGeom prst="rect">
            <a:avLst/>
          </a:prstGeom>
        </p:spPr>
      </p:pic>
      <p:sp>
        <p:nvSpPr>
          <p:cNvPr id="11" name="TextBox 10">
            <a:extLst>
              <a:ext uri="{FF2B5EF4-FFF2-40B4-BE49-F238E27FC236}">
                <a16:creationId xmlns:a16="http://schemas.microsoft.com/office/drawing/2014/main" id="{4FE2A071-D43E-C543-9453-D2BE6AD8275D}"/>
              </a:ext>
            </a:extLst>
          </p:cNvPr>
          <p:cNvSpPr txBox="1"/>
          <p:nvPr/>
        </p:nvSpPr>
        <p:spPr>
          <a:xfrm>
            <a:off x="2388870" y="1965960"/>
            <a:ext cx="146304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r"/>
            <a:r>
              <a:rPr lang="en-IT" dirty="0"/>
              <a:t>Experiment information</a:t>
            </a:r>
          </a:p>
        </p:txBody>
      </p:sp>
      <p:sp>
        <p:nvSpPr>
          <p:cNvPr id="12" name="Rectangle 11">
            <a:extLst>
              <a:ext uri="{FF2B5EF4-FFF2-40B4-BE49-F238E27FC236}">
                <a16:creationId xmlns:a16="http://schemas.microsoft.com/office/drawing/2014/main" id="{7B2BD6F6-BBE5-3A43-888C-B783BFB6A1A5}"/>
              </a:ext>
            </a:extLst>
          </p:cNvPr>
          <p:cNvSpPr/>
          <p:nvPr/>
        </p:nvSpPr>
        <p:spPr>
          <a:xfrm>
            <a:off x="4229100" y="1520190"/>
            <a:ext cx="3611880" cy="170307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3" name="TextBox 12">
            <a:extLst>
              <a:ext uri="{FF2B5EF4-FFF2-40B4-BE49-F238E27FC236}">
                <a16:creationId xmlns:a16="http://schemas.microsoft.com/office/drawing/2014/main" id="{41BC756E-4B41-F44D-8BA7-B745CC414D7D}"/>
              </a:ext>
            </a:extLst>
          </p:cNvPr>
          <p:cNvSpPr txBox="1"/>
          <p:nvPr/>
        </p:nvSpPr>
        <p:spPr>
          <a:xfrm>
            <a:off x="2388870" y="3420158"/>
            <a:ext cx="146304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r"/>
            <a:r>
              <a:rPr lang="en-IT" dirty="0"/>
              <a:t>Contact information</a:t>
            </a:r>
          </a:p>
        </p:txBody>
      </p:sp>
      <p:cxnSp>
        <p:nvCxnSpPr>
          <p:cNvPr id="15" name="Straight Arrow Connector 14">
            <a:extLst>
              <a:ext uri="{FF2B5EF4-FFF2-40B4-BE49-F238E27FC236}">
                <a16:creationId xmlns:a16="http://schemas.microsoft.com/office/drawing/2014/main" id="{F7ECB24A-A9E5-7A48-90FA-A82B420F1A00}"/>
              </a:ext>
            </a:extLst>
          </p:cNvPr>
          <p:cNvCxnSpPr>
            <a:stCxn id="13" idx="3"/>
          </p:cNvCxnSpPr>
          <p:nvPr/>
        </p:nvCxnSpPr>
        <p:spPr>
          <a:xfrm flipV="1">
            <a:off x="3851910" y="3743323"/>
            <a:ext cx="640080"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040626F-604A-2942-9187-5778BFBA4E9A}"/>
              </a:ext>
            </a:extLst>
          </p:cNvPr>
          <p:cNvSpPr txBox="1"/>
          <p:nvPr/>
        </p:nvSpPr>
        <p:spPr>
          <a:xfrm>
            <a:off x="2388870" y="4267495"/>
            <a:ext cx="1463040"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r"/>
            <a:r>
              <a:rPr lang="en-IT" dirty="0"/>
              <a:t>Platform</a:t>
            </a:r>
          </a:p>
        </p:txBody>
      </p:sp>
      <p:cxnSp>
        <p:nvCxnSpPr>
          <p:cNvPr id="17" name="Straight Arrow Connector 16">
            <a:extLst>
              <a:ext uri="{FF2B5EF4-FFF2-40B4-BE49-F238E27FC236}">
                <a16:creationId xmlns:a16="http://schemas.microsoft.com/office/drawing/2014/main" id="{F2651E5F-0747-E541-89FC-6AE18F0ECA7D}"/>
              </a:ext>
            </a:extLst>
          </p:cNvPr>
          <p:cNvCxnSpPr>
            <a:cxnSpLocks/>
            <a:stCxn id="16" idx="3"/>
          </p:cNvCxnSpPr>
          <p:nvPr/>
        </p:nvCxnSpPr>
        <p:spPr>
          <a:xfrm>
            <a:off x="3851910" y="4452161"/>
            <a:ext cx="5715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3E5D7D1-12A1-1D4C-9DB1-36C853F76CAB}"/>
              </a:ext>
            </a:extLst>
          </p:cNvPr>
          <p:cNvSpPr txBox="1"/>
          <p:nvPr/>
        </p:nvSpPr>
        <p:spPr>
          <a:xfrm>
            <a:off x="2388870" y="4854568"/>
            <a:ext cx="1463040"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r"/>
            <a:r>
              <a:rPr lang="en-IT" dirty="0"/>
              <a:t>Samples</a:t>
            </a:r>
          </a:p>
        </p:txBody>
      </p:sp>
      <p:cxnSp>
        <p:nvCxnSpPr>
          <p:cNvPr id="21" name="Straight Arrow Connector 20">
            <a:extLst>
              <a:ext uri="{FF2B5EF4-FFF2-40B4-BE49-F238E27FC236}">
                <a16:creationId xmlns:a16="http://schemas.microsoft.com/office/drawing/2014/main" id="{1B2DDD4F-6DC2-8E4D-ABFD-74E132F9750F}"/>
              </a:ext>
            </a:extLst>
          </p:cNvPr>
          <p:cNvCxnSpPr>
            <a:cxnSpLocks/>
            <a:stCxn id="20" idx="3"/>
          </p:cNvCxnSpPr>
          <p:nvPr/>
        </p:nvCxnSpPr>
        <p:spPr>
          <a:xfrm flipV="1">
            <a:off x="3851910" y="4669903"/>
            <a:ext cx="571500" cy="3693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D5BE696-F8DB-2143-9EA7-6D0336B4C963}"/>
              </a:ext>
            </a:extLst>
          </p:cNvPr>
          <p:cNvSpPr txBox="1"/>
          <p:nvPr/>
        </p:nvSpPr>
        <p:spPr>
          <a:xfrm>
            <a:off x="2388870" y="5408565"/>
            <a:ext cx="146304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r"/>
            <a:r>
              <a:rPr lang="en-IT" dirty="0"/>
              <a:t>Normalized data</a:t>
            </a:r>
          </a:p>
        </p:txBody>
      </p:sp>
      <p:sp>
        <p:nvSpPr>
          <p:cNvPr id="25" name="TextBox 24">
            <a:extLst>
              <a:ext uri="{FF2B5EF4-FFF2-40B4-BE49-F238E27FC236}">
                <a16:creationId xmlns:a16="http://schemas.microsoft.com/office/drawing/2014/main" id="{3D95BABE-04B3-BB45-920D-C3E1DFFDF08D}"/>
              </a:ext>
            </a:extLst>
          </p:cNvPr>
          <p:cNvSpPr txBox="1"/>
          <p:nvPr/>
        </p:nvSpPr>
        <p:spPr>
          <a:xfrm>
            <a:off x="2388870" y="6160234"/>
            <a:ext cx="1463040"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r"/>
            <a:r>
              <a:rPr lang="en-IT" dirty="0"/>
              <a:t>Raw data</a:t>
            </a:r>
          </a:p>
        </p:txBody>
      </p:sp>
      <p:cxnSp>
        <p:nvCxnSpPr>
          <p:cNvPr id="26" name="Straight Arrow Connector 25">
            <a:extLst>
              <a:ext uri="{FF2B5EF4-FFF2-40B4-BE49-F238E27FC236}">
                <a16:creationId xmlns:a16="http://schemas.microsoft.com/office/drawing/2014/main" id="{2139BD1A-31D7-0E44-B522-CD3B38CC3C9D}"/>
              </a:ext>
            </a:extLst>
          </p:cNvPr>
          <p:cNvCxnSpPr>
            <a:cxnSpLocks/>
            <a:stCxn id="24" idx="3"/>
          </p:cNvCxnSpPr>
          <p:nvPr/>
        </p:nvCxnSpPr>
        <p:spPr>
          <a:xfrm>
            <a:off x="3851910" y="5731731"/>
            <a:ext cx="571500" cy="1160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E6E4CF9-B162-2645-81DF-83B31D0AACA0}"/>
              </a:ext>
            </a:extLst>
          </p:cNvPr>
          <p:cNvCxnSpPr>
            <a:cxnSpLocks/>
            <a:stCxn id="25" idx="3"/>
          </p:cNvCxnSpPr>
          <p:nvPr/>
        </p:nvCxnSpPr>
        <p:spPr>
          <a:xfrm flipV="1">
            <a:off x="3851910" y="6160234"/>
            <a:ext cx="571500" cy="184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DC30AB0-1EC3-3D45-892F-96A78DA9A5FD}"/>
              </a:ext>
            </a:extLst>
          </p:cNvPr>
          <p:cNvSpPr txBox="1"/>
          <p:nvPr/>
        </p:nvSpPr>
        <p:spPr>
          <a:xfrm>
            <a:off x="6883200" y="4716068"/>
            <a:ext cx="146304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IT" b="1" dirty="0">
                <a:solidFill>
                  <a:srgbClr val="C00000"/>
                </a:solidFill>
              </a:rPr>
              <a:t>Interactive analysis</a:t>
            </a:r>
          </a:p>
        </p:txBody>
      </p:sp>
      <p:cxnSp>
        <p:nvCxnSpPr>
          <p:cNvPr id="33" name="Straight Arrow Connector 32">
            <a:extLst>
              <a:ext uri="{FF2B5EF4-FFF2-40B4-BE49-F238E27FC236}">
                <a16:creationId xmlns:a16="http://schemas.microsoft.com/office/drawing/2014/main" id="{C3E73DF9-E8AE-C94D-826D-51661D206FCB}"/>
              </a:ext>
            </a:extLst>
          </p:cNvPr>
          <p:cNvCxnSpPr>
            <a:cxnSpLocks/>
            <a:stCxn id="32" idx="1"/>
          </p:cNvCxnSpPr>
          <p:nvPr/>
        </p:nvCxnSpPr>
        <p:spPr>
          <a:xfrm flipH="1">
            <a:off x="5314950" y="5039234"/>
            <a:ext cx="1568250" cy="29857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842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lvl="0">
              <a:spcBef>
                <a:spcPct val="0"/>
              </a:spcBef>
              <a:defRPr/>
            </a:pPr>
            <a:r>
              <a:rPr lang="it-IT" sz="3200" dirty="0">
                <a:ea typeface="Tahoma" pitchFamily="34" charset="0"/>
                <a:cs typeface="Tahoma" pitchFamily="34" charset="0"/>
              </a:rPr>
              <a:t>How to </a:t>
            </a:r>
            <a:r>
              <a:rPr lang="it-IT" sz="3200" dirty="0" err="1">
                <a:ea typeface="Tahoma" pitchFamily="34" charset="0"/>
                <a:cs typeface="Tahoma" pitchFamily="34" charset="0"/>
              </a:rPr>
              <a:t>search</a:t>
            </a:r>
            <a:r>
              <a:rPr lang="it-IT" sz="3200" dirty="0">
                <a:ea typeface="Tahoma" pitchFamily="34" charset="0"/>
                <a:cs typeface="Tahoma" pitchFamily="34" charset="0"/>
              </a:rPr>
              <a:t> for public data: GEO</a:t>
            </a: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sp>
        <p:nvSpPr>
          <p:cNvPr id="2" name="TextBox 1">
            <a:extLst>
              <a:ext uri="{FF2B5EF4-FFF2-40B4-BE49-F238E27FC236}">
                <a16:creationId xmlns:a16="http://schemas.microsoft.com/office/drawing/2014/main" id="{D886CC05-7345-3643-ABC3-70FE4B81534C}"/>
              </a:ext>
            </a:extLst>
          </p:cNvPr>
          <p:cNvSpPr txBox="1"/>
          <p:nvPr/>
        </p:nvSpPr>
        <p:spPr>
          <a:xfrm>
            <a:off x="432000" y="1051560"/>
            <a:ext cx="8280000" cy="646331"/>
          </a:xfrm>
          <a:prstGeom prst="rect">
            <a:avLst/>
          </a:prstGeom>
          <a:noFill/>
        </p:spPr>
        <p:txBody>
          <a:bodyPr wrap="square" rtlCol="0">
            <a:spAutoFit/>
          </a:bodyPr>
          <a:lstStyle/>
          <a:p>
            <a:r>
              <a:rPr lang="en-IT" dirty="0"/>
              <a:t>Normalized data are available in the Series Matrix file.</a:t>
            </a:r>
          </a:p>
          <a:p>
            <a:r>
              <a:rPr lang="en-IT" dirty="0"/>
              <a:t>Text file that contains all information present in the experiment page</a:t>
            </a:r>
          </a:p>
        </p:txBody>
      </p:sp>
      <p:pic>
        <p:nvPicPr>
          <p:cNvPr id="8" name="Picture 7" descr="Timeline&#10;&#10;Description automatically generated">
            <a:extLst>
              <a:ext uri="{FF2B5EF4-FFF2-40B4-BE49-F238E27FC236}">
                <a16:creationId xmlns:a16="http://schemas.microsoft.com/office/drawing/2014/main" id="{186B9D31-357B-A945-8F6E-44EBD2280B3A}"/>
              </a:ext>
            </a:extLst>
          </p:cNvPr>
          <p:cNvPicPr>
            <a:picLocks noChangeAspect="1"/>
          </p:cNvPicPr>
          <p:nvPr/>
        </p:nvPicPr>
        <p:blipFill rotWithShape="1">
          <a:blip r:embed="rId3">
            <a:extLst>
              <a:ext uri="{28A0092B-C50C-407E-A947-70E740481C1C}">
                <a14:useLocalDpi xmlns:a14="http://schemas.microsoft.com/office/drawing/2010/main" val="0"/>
              </a:ext>
            </a:extLst>
          </a:blip>
          <a:srcRect t="13200" r="45375" b="7000"/>
          <a:stretch/>
        </p:blipFill>
        <p:spPr>
          <a:xfrm>
            <a:off x="453835" y="1851661"/>
            <a:ext cx="4933708" cy="4504690"/>
          </a:xfrm>
          <a:prstGeom prst="rect">
            <a:avLst/>
          </a:prstGeom>
        </p:spPr>
      </p:pic>
      <p:sp>
        <p:nvSpPr>
          <p:cNvPr id="27" name="Rectangle 26">
            <a:extLst>
              <a:ext uri="{FF2B5EF4-FFF2-40B4-BE49-F238E27FC236}">
                <a16:creationId xmlns:a16="http://schemas.microsoft.com/office/drawing/2014/main" id="{F76734C8-191D-7E44-B527-58C4DC8FB777}"/>
              </a:ext>
            </a:extLst>
          </p:cNvPr>
          <p:cNvSpPr/>
          <p:nvPr/>
        </p:nvSpPr>
        <p:spPr>
          <a:xfrm>
            <a:off x="274320" y="2125980"/>
            <a:ext cx="3611880" cy="170307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28" name="TextBox 27">
            <a:extLst>
              <a:ext uri="{FF2B5EF4-FFF2-40B4-BE49-F238E27FC236}">
                <a16:creationId xmlns:a16="http://schemas.microsoft.com/office/drawing/2014/main" id="{65E27C0E-03DE-1542-868A-ACAB4F3418BA}"/>
              </a:ext>
            </a:extLst>
          </p:cNvPr>
          <p:cNvSpPr txBox="1"/>
          <p:nvPr/>
        </p:nvSpPr>
        <p:spPr>
          <a:xfrm>
            <a:off x="4251960" y="2654349"/>
            <a:ext cx="146304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IT" dirty="0"/>
              <a:t>Experiment information</a:t>
            </a:r>
          </a:p>
        </p:txBody>
      </p:sp>
      <p:sp>
        <p:nvSpPr>
          <p:cNvPr id="30" name="Rectangle 29">
            <a:extLst>
              <a:ext uri="{FF2B5EF4-FFF2-40B4-BE49-F238E27FC236}">
                <a16:creationId xmlns:a16="http://schemas.microsoft.com/office/drawing/2014/main" id="{097DD183-657C-7C4D-9FCF-7BE891BE55E0}"/>
              </a:ext>
            </a:extLst>
          </p:cNvPr>
          <p:cNvSpPr/>
          <p:nvPr/>
        </p:nvSpPr>
        <p:spPr>
          <a:xfrm>
            <a:off x="274320" y="3829050"/>
            <a:ext cx="3611880" cy="18973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1" name="TextBox 30">
            <a:extLst>
              <a:ext uri="{FF2B5EF4-FFF2-40B4-BE49-F238E27FC236}">
                <a16:creationId xmlns:a16="http://schemas.microsoft.com/office/drawing/2014/main" id="{47CE74A1-BC1B-CC49-9EF5-66E047C06C6B}"/>
              </a:ext>
            </a:extLst>
          </p:cNvPr>
          <p:cNvSpPr txBox="1"/>
          <p:nvPr/>
        </p:nvSpPr>
        <p:spPr>
          <a:xfrm>
            <a:off x="4251960" y="4502884"/>
            <a:ext cx="1463040"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IT" dirty="0"/>
              <a:t>Sample information</a:t>
            </a:r>
          </a:p>
        </p:txBody>
      </p:sp>
      <p:sp>
        <p:nvSpPr>
          <p:cNvPr id="34" name="Rectangle 33">
            <a:extLst>
              <a:ext uri="{FF2B5EF4-FFF2-40B4-BE49-F238E27FC236}">
                <a16:creationId xmlns:a16="http://schemas.microsoft.com/office/drawing/2014/main" id="{1CFD43DB-14D1-3742-91A2-13058ABDEC74}"/>
              </a:ext>
            </a:extLst>
          </p:cNvPr>
          <p:cNvSpPr/>
          <p:nvPr/>
        </p:nvSpPr>
        <p:spPr>
          <a:xfrm>
            <a:off x="274320" y="5726430"/>
            <a:ext cx="3611880" cy="67764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35" name="TextBox 34">
            <a:extLst>
              <a:ext uri="{FF2B5EF4-FFF2-40B4-BE49-F238E27FC236}">
                <a16:creationId xmlns:a16="http://schemas.microsoft.com/office/drawing/2014/main" id="{35402137-4A12-114E-AFDA-F94D947C7597}"/>
              </a:ext>
            </a:extLst>
          </p:cNvPr>
          <p:cNvSpPr txBox="1"/>
          <p:nvPr/>
        </p:nvSpPr>
        <p:spPr>
          <a:xfrm>
            <a:off x="4278832" y="5793105"/>
            <a:ext cx="2259127"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IT" dirty="0"/>
              <a:t>Normalized gene expression data</a:t>
            </a:r>
          </a:p>
        </p:txBody>
      </p:sp>
    </p:spTree>
    <p:extLst>
      <p:ext uri="{BB962C8B-B14F-4D97-AF65-F5344CB8AC3E}">
        <p14:creationId xmlns:p14="http://schemas.microsoft.com/office/powerpoint/2010/main" val="2059479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0" grpId="0" animBg="1"/>
      <p:bldP spid="31" grpId="0" animBg="1"/>
      <p:bldP spid="34" grpId="0" animBg="1"/>
      <p:bldP spid="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lvl="0">
              <a:spcBef>
                <a:spcPct val="0"/>
              </a:spcBef>
              <a:defRPr/>
            </a:pPr>
            <a:r>
              <a:rPr lang="it-IT" sz="3200" dirty="0">
                <a:ea typeface="Tahoma" pitchFamily="34" charset="0"/>
                <a:cs typeface="Tahoma" pitchFamily="34" charset="0"/>
              </a:rPr>
              <a:t>How to </a:t>
            </a:r>
            <a:r>
              <a:rPr lang="it-IT" sz="3200" dirty="0" err="1">
                <a:ea typeface="Tahoma" pitchFamily="34" charset="0"/>
                <a:cs typeface="Tahoma" pitchFamily="34" charset="0"/>
              </a:rPr>
              <a:t>search</a:t>
            </a:r>
            <a:r>
              <a:rPr lang="it-IT" sz="3200" dirty="0">
                <a:ea typeface="Tahoma" pitchFamily="34" charset="0"/>
                <a:cs typeface="Tahoma" pitchFamily="34" charset="0"/>
              </a:rPr>
              <a:t> for public data: GEO</a:t>
            </a: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sp>
        <p:nvSpPr>
          <p:cNvPr id="2" name="TextBox 1">
            <a:extLst>
              <a:ext uri="{FF2B5EF4-FFF2-40B4-BE49-F238E27FC236}">
                <a16:creationId xmlns:a16="http://schemas.microsoft.com/office/drawing/2014/main" id="{D886CC05-7345-3643-ABC3-70FE4B81534C}"/>
              </a:ext>
            </a:extLst>
          </p:cNvPr>
          <p:cNvSpPr txBox="1"/>
          <p:nvPr/>
        </p:nvSpPr>
        <p:spPr>
          <a:xfrm>
            <a:off x="432000" y="1051560"/>
            <a:ext cx="8280000" cy="923330"/>
          </a:xfrm>
          <a:prstGeom prst="rect">
            <a:avLst/>
          </a:prstGeom>
          <a:noFill/>
        </p:spPr>
        <p:txBody>
          <a:bodyPr wrap="square" rtlCol="0">
            <a:spAutoFit/>
          </a:bodyPr>
          <a:lstStyle/>
          <a:p>
            <a:r>
              <a:rPr lang="en-GB" dirty="0"/>
              <a:t>G</a:t>
            </a:r>
            <a:r>
              <a:rPr lang="en-IT" dirty="0"/>
              <a:t>enes in the series matrix are identified by the gene IDs of the used platform (in this case are illumina probe id).</a:t>
            </a:r>
          </a:p>
          <a:p>
            <a:endParaRPr lang="en-IT" dirty="0"/>
          </a:p>
        </p:txBody>
      </p:sp>
      <p:pic>
        <p:nvPicPr>
          <p:cNvPr id="8" name="Picture 7" descr="Timeline&#10;&#10;Description automatically generated">
            <a:extLst>
              <a:ext uri="{FF2B5EF4-FFF2-40B4-BE49-F238E27FC236}">
                <a16:creationId xmlns:a16="http://schemas.microsoft.com/office/drawing/2014/main" id="{186B9D31-357B-A945-8F6E-44EBD2280B3A}"/>
              </a:ext>
            </a:extLst>
          </p:cNvPr>
          <p:cNvPicPr>
            <a:picLocks noChangeAspect="1"/>
          </p:cNvPicPr>
          <p:nvPr/>
        </p:nvPicPr>
        <p:blipFill rotWithShape="1">
          <a:blip r:embed="rId3">
            <a:extLst>
              <a:ext uri="{28A0092B-C50C-407E-A947-70E740481C1C}">
                <a14:useLocalDpi xmlns:a14="http://schemas.microsoft.com/office/drawing/2010/main" val="0"/>
              </a:ext>
            </a:extLst>
          </a:blip>
          <a:srcRect t="82538" r="84422" b="11053"/>
          <a:stretch/>
        </p:blipFill>
        <p:spPr>
          <a:xfrm>
            <a:off x="457200" y="3590705"/>
            <a:ext cx="3200400" cy="822960"/>
          </a:xfrm>
          <a:prstGeom prst="rect">
            <a:avLst/>
          </a:prstGeom>
        </p:spPr>
      </p:pic>
      <p:sp>
        <p:nvSpPr>
          <p:cNvPr id="28" name="TextBox 27">
            <a:extLst>
              <a:ext uri="{FF2B5EF4-FFF2-40B4-BE49-F238E27FC236}">
                <a16:creationId xmlns:a16="http://schemas.microsoft.com/office/drawing/2014/main" id="{65E27C0E-03DE-1542-868A-ACAB4F3418BA}"/>
              </a:ext>
            </a:extLst>
          </p:cNvPr>
          <p:cNvSpPr txBox="1"/>
          <p:nvPr/>
        </p:nvSpPr>
        <p:spPr>
          <a:xfrm>
            <a:off x="571500" y="4648959"/>
            <a:ext cx="2880360"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IT" dirty="0"/>
              <a:t>ID in the series matrix file</a:t>
            </a:r>
          </a:p>
        </p:txBody>
      </p:sp>
      <p:pic>
        <p:nvPicPr>
          <p:cNvPr id="14" name="Picture 13" descr="Graphical user interface, application, Word&#10;&#10;Description automatically generated">
            <a:extLst>
              <a:ext uri="{FF2B5EF4-FFF2-40B4-BE49-F238E27FC236}">
                <a16:creationId xmlns:a16="http://schemas.microsoft.com/office/drawing/2014/main" id="{537E74EF-BA20-2540-85C8-CE238D33DFCA}"/>
              </a:ext>
            </a:extLst>
          </p:cNvPr>
          <p:cNvPicPr>
            <a:picLocks noChangeAspect="1"/>
          </p:cNvPicPr>
          <p:nvPr/>
        </p:nvPicPr>
        <p:blipFill rotWithShape="1">
          <a:blip r:embed="rId4">
            <a:extLst>
              <a:ext uri="{28A0092B-C50C-407E-A947-70E740481C1C}">
                <a14:useLocalDpi xmlns:a14="http://schemas.microsoft.com/office/drawing/2010/main" val="0"/>
              </a:ext>
            </a:extLst>
          </a:blip>
          <a:srcRect l="29875" t="63150" r="41625" b="32512"/>
          <a:stretch/>
        </p:blipFill>
        <p:spPr>
          <a:xfrm>
            <a:off x="4834890" y="2225993"/>
            <a:ext cx="3634740" cy="345757"/>
          </a:xfrm>
          <a:prstGeom prst="rect">
            <a:avLst/>
          </a:prstGeom>
        </p:spPr>
      </p:pic>
      <p:sp>
        <p:nvSpPr>
          <p:cNvPr id="4" name="Rectangle 3">
            <a:extLst>
              <a:ext uri="{FF2B5EF4-FFF2-40B4-BE49-F238E27FC236}">
                <a16:creationId xmlns:a16="http://schemas.microsoft.com/office/drawing/2014/main" id="{7106A90A-BF94-9D4C-A4BD-DFA8C925E554}"/>
              </a:ext>
            </a:extLst>
          </p:cNvPr>
          <p:cNvSpPr/>
          <p:nvPr/>
        </p:nvSpPr>
        <p:spPr>
          <a:xfrm>
            <a:off x="4709160" y="2225993"/>
            <a:ext cx="3760470" cy="345757"/>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9" name="Rectangle 8">
            <a:extLst>
              <a:ext uri="{FF2B5EF4-FFF2-40B4-BE49-F238E27FC236}">
                <a16:creationId xmlns:a16="http://schemas.microsoft.com/office/drawing/2014/main" id="{5166832D-AB02-354E-A668-EC56890C769B}"/>
              </a:ext>
            </a:extLst>
          </p:cNvPr>
          <p:cNvSpPr/>
          <p:nvPr/>
        </p:nvSpPr>
        <p:spPr>
          <a:xfrm>
            <a:off x="457200" y="1824648"/>
            <a:ext cx="8229600" cy="646331"/>
          </a:xfrm>
          <a:prstGeom prst="rect">
            <a:avLst/>
          </a:prstGeom>
        </p:spPr>
        <p:txBody>
          <a:bodyPr wrap="square">
            <a:spAutoFit/>
          </a:bodyPr>
          <a:lstStyle/>
          <a:p>
            <a:r>
              <a:rPr lang="en-IT" dirty="0"/>
              <a:t>Annotation to gene symbol is retrieved from the platform annotation file (the GPL file downloadable from the experiment page)</a:t>
            </a:r>
          </a:p>
        </p:txBody>
      </p:sp>
      <p:pic>
        <p:nvPicPr>
          <p:cNvPr id="11" name="Picture 10" descr="Graphical user interface, application, table, Excel&#10;&#10;Description automatically generated">
            <a:extLst>
              <a:ext uri="{FF2B5EF4-FFF2-40B4-BE49-F238E27FC236}">
                <a16:creationId xmlns:a16="http://schemas.microsoft.com/office/drawing/2014/main" id="{340C02AC-AE92-5A40-9136-2D61C253F4C4}"/>
              </a:ext>
            </a:extLst>
          </p:cNvPr>
          <p:cNvPicPr>
            <a:picLocks noChangeAspect="1"/>
          </p:cNvPicPr>
          <p:nvPr/>
        </p:nvPicPr>
        <p:blipFill rotWithShape="1">
          <a:blip r:embed="rId5">
            <a:extLst>
              <a:ext uri="{28A0092B-C50C-407E-A947-70E740481C1C}">
                <a14:useLocalDpi xmlns:a14="http://schemas.microsoft.com/office/drawing/2010/main" val="0"/>
              </a:ext>
            </a:extLst>
          </a:blip>
          <a:srcRect t="17600" r="49875" b="9800"/>
          <a:stretch/>
        </p:blipFill>
        <p:spPr>
          <a:xfrm>
            <a:off x="3903821" y="2846799"/>
            <a:ext cx="4125753" cy="3734784"/>
          </a:xfrm>
          <a:prstGeom prst="rect">
            <a:avLst/>
          </a:prstGeom>
        </p:spPr>
      </p:pic>
      <p:sp>
        <p:nvSpPr>
          <p:cNvPr id="19" name="TextBox 18">
            <a:extLst>
              <a:ext uri="{FF2B5EF4-FFF2-40B4-BE49-F238E27FC236}">
                <a16:creationId xmlns:a16="http://schemas.microsoft.com/office/drawing/2014/main" id="{CE7C1C2C-EB7B-9342-A512-0EDE099BB621}"/>
              </a:ext>
            </a:extLst>
          </p:cNvPr>
          <p:cNvSpPr txBox="1"/>
          <p:nvPr/>
        </p:nvSpPr>
        <p:spPr>
          <a:xfrm>
            <a:off x="6046470" y="3935885"/>
            <a:ext cx="2880360"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IT" dirty="0"/>
              <a:t>Columns description</a:t>
            </a:r>
          </a:p>
        </p:txBody>
      </p:sp>
      <p:sp>
        <p:nvSpPr>
          <p:cNvPr id="20" name="TextBox 19">
            <a:extLst>
              <a:ext uri="{FF2B5EF4-FFF2-40B4-BE49-F238E27FC236}">
                <a16:creationId xmlns:a16="http://schemas.microsoft.com/office/drawing/2014/main" id="{78F9A61D-B66A-2F48-B60C-25F3C547EC52}"/>
              </a:ext>
            </a:extLst>
          </p:cNvPr>
          <p:cNvSpPr txBox="1"/>
          <p:nvPr/>
        </p:nvSpPr>
        <p:spPr>
          <a:xfrm>
            <a:off x="6098380" y="6007974"/>
            <a:ext cx="2383155"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r"/>
            <a:r>
              <a:rPr lang="en-IT" dirty="0"/>
              <a:t>Platform ID annotation</a:t>
            </a:r>
          </a:p>
        </p:txBody>
      </p:sp>
    </p:spTree>
    <p:extLst>
      <p:ext uri="{BB962C8B-B14F-4D97-AF65-F5344CB8AC3E}">
        <p14:creationId xmlns:p14="http://schemas.microsoft.com/office/powerpoint/2010/main" val="241101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 grpId="0" animBg="1"/>
      <p:bldP spid="9" grpId="0"/>
      <p:bldP spid="19" grpId="0" animBg="1"/>
      <p:bldP spid="2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it-IT" sz="3200" b="1" dirty="0" err="1">
                <a:latin typeface="+mj-lt"/>
                <a:ea typeface="Tahoma" pitchFamily="34" charset="0"/>
                <a:cs typeface="Tahoma" pitchFamily="34" charset="0"/>
              </a:rPr>
              <a:t>Analyzing</a:t>
            </a:r>
            <a:r>
              <a:rPr lang="it-IT" sz="3200" b="1" dirty="0">
                <a:latin typeface="+mj-lt"/>
                <a:ea typeface="Tahoma" pitchFamily="34" charset="0"/>
                <a:cs typeface="Tahoma" pitchFamily="34" charset="0"/>
              </a:rPr>
              <a:t> public data from GEO</a:t>
            </a:r>
            <a:endParaRPr kumimoji="0" lang="it-IT" sz="3200" b="1" i="0" u="none" strike="noStrike" kern="1200" cap="none" spc="0" normalizeH="0" baseline="0" noProof="0" dirty="0">
              <a:ln>
                <a:noFill/>
              </a:ln>
              <a:effectLst/>
              <a:uLnTx/>
              <a:uFillTx/>
              <a:latin typeface="+mj-lt"/>
              <a:ea typeface="Tahoma" pitchFamily="34" charset="0"/>
              <a:cs typeface="Tahoma" pitchFamily="34" charset="0"/>
            </a:endParaRP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sp>
        <p:nvSpPr>
          <p:cNvPr id="2" name="TextBox 1">
            <a:extLst>
              <a:ext uri="{FF2B5EF4-FFF2-40B4-BE49-F238E27FC236}">
                <a16:creationId xmlns:a16="http://schemas.microsoft.com/office/drawing/2014/main" id="{D886CC05-7345-3643-ABC3-70FE4B81534C}"/>
              </a:ext>
            </a:extLst>
          </p:cNvPr>
          <p:cNvSpPr txBox="1"/>
          <p:nvPr/>
        </p:nvSpPr>
        <p:spPr>
          <a:xfrm>
            <a:off x="432000" y="1520190"/>
            <a:ext cx="8280000" cy="2585323"/>
          </a:xfrm>
          <a:prstGeom prst="rect">
            <a:avLst/>
          </a:prstGeom>
          <a:noFill/>
        </p:spPr>
        <p:txBody>
          <a:bodyPr wrap="square" rtlCol="0">
            <a:spAutoFit/>
          </a:bodyPr>
          <a:lstStyle/>
          <a:p>
            <a:r>
              <a:rPr lang="en-IT" b="1" dirty="0"/>
              <a:t>What is GEO2R?</a:t>
            </a:r>
          </a:p>
          <a:p>
            <a:endParaRPr lang="en-IT" b="1" dirty="0"/>
          </a:p>
          <a:p>
            <a:endParaRPr lang="en-IT" dirty="0"/>
          </a:p>
          <a:p>
            <a:r>
              <a:rPr lang="en-IT" dirty="0"/>
              <a:t>Interactive web tool that allows users to compare two or more groups of samples in a GEO series to identify genes that are differentially expressed across experimental conditions</a:t>
            </a:r>
          </a:p>
          <a:p>
            <a:endParaRPr lang="en-IT" dirty="0"/>
          </a:p>
          <a:p>
            <a:r>
              <a:rPr lang="en-IT" dirty="0"/>
              <a:t>Simple interface that allows users to perform R statistical analysis without command line expertise</a:t>
            </a:r>
          </a:p>
        </p:txBody>
      </p:sp>
    </p:spTree>
    <p:extLst>
      <p:ext uri="{BB962C8B-B14F-4D97-AF65-F5344CB8AC3E}">
        <p14:creationId xmlns:p14="http://schemas.microsoft.com/office/powerpoint/2010/main" val="3014991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it-IT" sz="3200" b="1" dirty="0" err="1">
                <a:latin typeface="+mj-lt"/>
                <a:ea typeface="Tahoma" pitchFamily="34" charset="0"/>
                <a:cs typeface="Tahoma" pitchFamily="34" charset="0"/>
              </a:rPr>
              <a:t>Analyzing</a:t>
            </a:r>
            <a:r>
              <a:rPr lang="it-IT" sz="3200" b="1" dirty="0">
                <a:latin typeface="+mj-lt"/>
                <a:ea typeface="Tahoma" pitchFamily="34" charset="0"/>
                <a:cs typeface="Tahoma" pitchFamily="34" charset="0"/>
              </a:rPr>
              <a:t> public data from GEO</a:t>
            </a:r>
            <a:endParaRPr kumimoji="0" lang="it-IT" sz="3200" b="1" i="0" u="none" strike="noStrike" kern="1200" cap="none" spc="0" normalizeH="0" baseline="0" noProof="0" dirty="0">
              <a:ln>
                <a:noFill/>
              </a:ln>
              <a:effectLst/>
              <a:uLnTx/>
              <a:uFillTx/>
              <a:latin typeface="+mj-lt"/>
              <a:ea typeface="Tahoma" pitchFamily="34" charset="0"/>
              <a:cs typeface="Tahoma" pitchFamily="34" charset="0"/>
            </a:endParaRP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19</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dirty="0"/>
              <a:t>01/04/21</a:t>
            </a:r>
            <a:endParaRPr lang="en-US" dirty="0"/>
          </a:p>
        </p:txBody>
      </p:sp>
      <p:sp>
        <p:nvSpPr>
          <p:cNvPr id="2" name="TextBox 1">
            <a:extLst>
              <a:ext uri="{FF2B5EF4-FFF2-40B4-BE49-F238E27FC236}">
                <a16:creationId xmlns:a16="http://schemas.microsoft.com/office/drawing/2014/main" id="{D886CC05-7345-3643-ABC3-70FE4B81534C}"/>
              </a:ext>
            </a:extLst>
          </p:cNvPr>
          <p:cNvSpPr txBox="1"/>
          <p:nvPr/>
        </p:nvSpPr>
        <p:spPr>
          <a:xfrm>
            <a:off x="432000" y="1051560"/>
            <a:ext cx="8280000" cy="5355312"/>
          </a:xfrm>
          <a:prstGeom prst="rect">
            <a:avLst/>
          </a:prstGeom>
          <a:noFill/>
        </p:spPr>
        <p:txBody>
          <a:bodyPr wrap="square" rtlCol="0">
            <a:spAutoFit/>
          </a:bodyPr>
          <a:lstStyle/>
          <a:p>
            <a:r>
              <a:rPr lang="en-IT" sz="2000" b="1" dirty="0"/>
              <a:t>How to use GEO2R?</a:t>
            </a:r>
          </a:p>
          <a:p>
            <a:endParaRPr lang="en-IT" dirty="0"/>
          </a:p>
          <a:p>
            <a:r>
              <a:rPr lang="en-IT" b="1" dirty="0"/>
              <a:t>1-Identify the dataset of interest</a:t>
            </a:r>
          </a:p>
          <a:p>
            <a:pPr marL="742950" lvl="1" indent="-285750">
              <a:buFont typeface="System Font Regular"/>
              <a:buChar char="-"/>
            </a:pPr>
            <a:r>
              <a:rPr lang="en-IT" dirty="0"/>
              <a:t>Follow a link from a Series record OR</a:t>
            </a:r>
          </a:p>
          <a:p>
            <a:pPr marL="742950" lvl="1" indent="-285750">
              <a:buFont typeface="System Font Regular"/>
              <a:buChar char="-"/>
            </a:pPr>
            <a:r>
              <a:rPr lang="en-IT" dirty="0"/>
              <a:t>Enter a Series accession number</a:t>
            </a:r>
          </a:p>
          <a:p>
            <a:endParaRPr lang="en-IT" dirty="0"/>
          </a:p>
          <a:p>
            <a:r>
              <a:rPr lang="en-IT" b="1" dirty="0"/>
              <a:t>2-Define Sample groups</a:t>
            </a:r>
          </a:p>
          <a:p>
            <a:pPr marL="742950" lvl="1" indent="-285750">
              <a:buFont typeface="System Font Regular"/>
              <a:buChar char="-"/>
            </a:pPr>
            <a:r>
              <a:rPr lang="en-IT" dirty="0"/>
              <a:t>At least 2, up to 10 groups can be defined</a:t>
            </a:r>
          </a:p>
          <a:p>
            <a:endParaRPr lang="en-IT" dirty="0"/>
          </a:p>
          <a:p>
            <a:r>
              <a:rPr lang="en-IT" b="1" dirty="0"/>
              <a:t>3-Assign Samples to each group</a:t>
            </a:r>
          </a:p>
          <a:p>
            <a:pPr marL="742950" lvl="1" indent="-285750">
              <a:buFont typeface="System Font Regular"/>
              <a:buChar char="-"/>
            </a:pPr>
            <a:r>
              <a:rPr lang="en-IT" dirty="0"/>
              <a:t>Not all samples in a series need to be selected</a:t>
            </a:r>
          </a:p>
          <a:p>
            <a:endParaRPr lang="en-IT" dirty="0"/>
          </a:p>
          <a:p>
            <a:r>
              <a:rPr lang="en-IT" b="1" dirty="0"/>
              <a:t>4-Run the analysis</a:t>
            </a:r>
          </a:p>
          <a:p>
            <a:pPr marL="742950" lvl="1" indent="-285750">
              <a:buFont typeface="System Font Regular"/>
              <a:buChar char="-"/>
            </a:pPr>
            <a:r>
              <a:rPr lang="en-IT" dirty="0"/>
              <a:t>Assess sample value distributions for QC</a:t>
            </a:r>
          </a:p>
          <a:p>
            <a:pPr marL="742950" lvl="1" indent="-285750">
              <a:buFont typeface="System Font Regular"/>
              <a:buChar char="-"/>
            </a:pPr>
            <a:r>
              <a:rPr lang="en-IT" dirty="0"/>
              <a:t>If necessary edit default parameters</a:t>
            </a:r>
          </a:p>
          <a:p>
            <a:endParaRPr lang="en-IT" dirty="0"/>
          </a:p>
          <a:p>
            <a:r>
              <a:rPr lang="en-IT" b="1" dirty="0"/>
              <a:t>5-Interpret the results</a:t>
            </a:r>
          </a:p>
          <a:p>
            <a:endParaRPr lang="en-IT" dirty="0"/>
          </a:p>
          <a:p>
            <a:endParaRPr lang="en-IT" dirty="0"/>
          </a:p>
        </p:txBody>
      </p:sp>
    </p:spTree>
    <p:extLst>
      <p:ext uri="{BB962C8B-B14F-4D97-AF65-F5344CB8AC3E}">
        <p14:creationId xmlns:p14="http://schemas.microsoft.com/office/powerpoint/2010/main" val="3996711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2000" y="1106525"/>
            <a:ext cx="8280000" cy="5315301"/>
          </a:xfrm>
          <a:prstGeom prst="rect">
            <a:avLst/>
          </a:prstGeom>
          <a:noFill/>
        </p:spPr>
        <p:txBody>
          <a:bodyPr wrap="square" rtlCol="0">
            <a:spAutoFit/>
          </a:bodyPr>
          <a:lstStyle/>
          <a:p>
            <a:pPr>
              <a:lnSpc>
                <a:spcPts val="2460"/>
              </a:lnSpc>
            </a:pPr>
            <a:r>
              <a:rPr lang="en-GB" b="1" dirty="0" err="1"/>
              <a:t>Repositiories</a:t>
            </a:r>
            <a:r>
              <a:rPr lang="en-GB" b="1" dirty="0"/>
              <a:t> for gene expression data</a:t>
            </a:r>
          </a:p>
          <a:p>
            <a:pPr marL="285750" indent="-285750">
              <a:lnSpc>
                <a:spcPts val="2460"/>
              </a:lnSpc>
              <a:buFont typeface="Arial" panose="020B0604020202020204" pitchFamily="34" charset="0"/>
              <a:buChar char="•"/>
            </a:pPr>
            <a:r>
              <a:rPr lang="en-GB" dirty="0"/>
              <a:t>Include microarray and RNA-</a:t>
            </a:r>
            <a:r>
              <a:rPr lang="en-GB" dirty="0" err="1"/>
              <a:t>Seq</a:t>
            </a:r>
            <a:endParaRPr lang="en-GB" dirty="0"/>
          </a:p>
          <a:p>
            <a:pPr marL="285750" indent="-285750">
              <a:lnSpc>
                <a:spcPts val="2460"/>
              </a:lnSpc>
              <a:buFont typeface="Arial" panose="020B0604020202020204" pitchFamily="34" charset="0"/>
              <a:buChar char="•"/>
            </a:pPr>
            <a:r>
              <a:rPr lang="en-GB" dirty="0"/>
              <a:t>Primarily developed for data storage</a:t>
            </a:r>
          </a:p>
          <a:p>
            <a:pPr marL="285750" indent="-285750">
              <a:lnSpc>
                <a:spcPts val="2460"/>
              </a:lnSpc>
              <a:buFont typeface="Arial" panose="020B0604020202020204" pitchFamily="34" charset="0"/>
              <a:buChar char="•"/>
            </a:pPr>
            <a:r>
              <a:rPr lang="en-GB" dirty="0"/>
              <a:t>Curated or un-curated</a:t>
            </a:r>
          </a:p>
          <a:p>
            <a:pPr marL="285750" indent="-285750">
              <a:lnSpc>
                <a:spcPts val="2460"/>
              </a:lnSpc>
              <a:buFont typeface="Arial" panose="020B0604020202020204" pitchFamily="34" charset="0"/>
              <a:buChar char="•"/>
            </a:pPr>
            <a:r>
              <a:rPr lang="en-GB" dirty="0"/>
              <a:t>Access to data at different levels:</a:t>
            </a:r>
          </a:p>
          <a:p>
            <a:pPr marL="742950" lvl="1" indent="-285750">
              <a:lnSpc>
                <a:spcPts val="2460"/>
              </a:lnSpc>
              <a:buFont typeface="System Font Regular"/>
              <a:buChar char="‣"/>
            </a:pPr>
            <a:r>
              <a:rPr lang="en-GB" dirty="0"/>
              <a:t>Dataset</a:t>
            </a:r>
          </a:p>
          <a:p>
            <a:pPr marL="742950" lvl="1" indent="-285750">
              <a:lnSpc>
                <a:spcPts val="2460"/>
              </a:lnSpc>
              <a:buFont typeface="System Font Regular"/>
              <a:buChar char="‣"/>
            </a:pPr>
            <a:r>
              <a:rPr lang="en-GB" dirty="0"/>
              <a:t>Sample</a:t>
            </a:r>
          </a:p>
          <a:p>
            <a:pPr marL="742950" lvl="1" indent="-285750">
              <a:lnSpc>
                <a:spcPts val="2460"/>
              </a:lnSpc>
              <a:buFont typeface="System Font Regular"/>
              <a:buChar char="‣"/>
            </a:pPr>
            <a:r>
              <a:rPr lang="en-GB" dirty="0"/>
              <a:t>Gene</a:t>
            </a:r>
          </a:p>
          <a:p>
            <a:pPr lvl="1">
              <a:lnSpc>
                <a:spcPts val="2460"/>
              </a:lnSpc>
            </a:pPr>
            <a:endParaRPr lang="en-GB" dirty="0"/>
          </a:p>
          <a:p>
            <a:pPr>
              <a:lnSpc>
                <a:spcPts val="2460"/>
              </a:lnSpc>
            </a:pPr>
            <a:r>
              <a:rPr lang="en-GB" b="1" dirty="0"/>
              <a:t>Integrated databases</a:t>
            </a:r>
          </a:p>
          <a:p>
            <a:pPr marL="285750" indent="-285750">
              <a:lnSpc>
                <a:spcPts val="2460"/>
              </a:lnSpc>
              <a:buFont typeface="Arial" panose="020B0604020202020204" pitchFamily="34" charset="0"/>
              <a:buChar char="•"/>
            </a:pPr>
            <a:r>
              <a:rPr lang="en-GB" dirty="0"/>
              <a:t>Contain gene expression data and additional data of the samples</a:t>
            </a:r>
          </a:p>
          <a:p>
            <a:pPr marL="285750" indent="-285750">
              <a:lnSpc>
                <a:spcPts val="2460"/>
              </a:lnSpc>
              <a:buFont typeface="Arial" panose="020B0604020202020204" pitchFamily="34" charset="0"/>
              <a:buChar char="•"/>
            </a:pPr>
            <a:r>
              <a:rPr lang="en-GB" dirty="0"/>
              <a:t>Array data tends to be more annotated</a:t>
            </a:r>
          </a:p>
          <a:p>
            <a:pPr marL="285750" indent="-285750">
              <a:lnSpc>
                <a:spcPts val="2460"/>
              </a:lnSpc>
              <a:buFont typeface="Arial" panose="020B0604020202020204" pitchFamily="34" charset="0"/>
              <a:buChar char="•"/>
            </a:pPr>
            <a:r>
              <a:rPr lang="en-GB" dirty="0"/>
              <a:t>More analytical tools</a:t>
            </a:r>
          </a:p>
          <a:p>
            <a:pPr marL="285750" indent="-285750">
              <a:lnSpc>
                <a:spcPts val="2460"/>
              </a:lnSpc>
              <a:buFont typeface="Arial" panose="020B0604020202020204" pitchFamily="34" charset="0"/>
              <a:buChar char="•"/>
            </a:pPr>
            <a:r>
              <a:rPr lang="en-GB" dirty="0"/>
              <a:t>Smaller (more QC and curation needed)</a:t>
            </a:r>
          </a:p>
          <a:p>
            <a:pPr marL="285750" indent="-285750">
              <a:lnSpc>
                <a:spcPts val="2460"/>
              </a:lnSpc>
              <a:buFont typeface="Arial" panose="020B0604020202020204" pitchFamily="34" charset="0"/>
              <a:buChar char="•"/>
            </a:pPr>
            <a:r>
              <a:rPr lang="en-GB" dirty="0"/>
              <a:t>Often no direct data access</a:t>
            </a:r>
          </a:p>
          <a:p>
            <a:pPr>
              <a:lnSpc>
                <a:spcPct val="150000"/>
              </a:lnSpc>
            </a:pPr>
            <a:endParaRPr lang="en-GB" sz="2000" dirty="0"/>
          </a:p>
        </p:txBody>
      </p:sp>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it-IT" sz="3200" b="1" dirty="0">
                <a:latin typeface="+mj-lt"/>
                <a:ea typeface="Tahoma" pitchFamily="34" charset="0"/>
                <a:cs typeface="Tahoma" pitchFamily="34" charset="0"/>
              </a:rPr>
              <a:t>Gene </a:t>
            </a:r>
            <a:r>
              <a:rPr lang="it-IT" sz="3200" b="1" dirty="0" err="1">
                <a:latin typeface="+mj-lt"/>
                <a:ea typeface="Tahoma" pitchFamily="34" charset="0"/>
                <a:cs typeface="Tahoma" pitchFamily="34" charset="0"/>
              </a:rPr>
              <a:t>expression</a:t>
            </a:r>
            <a:r>
              <a:rPr lang="it-IT" sz="3200" b="1" dirty="0">
                <a:latin typeface="+mj-lt"/>
                <a:ea typeface="Tahoma" pitchFamily="34" charset="0"/>
                <a:cs typeface="Tahoma" pitchFamily="34" charset="0"/>
              </a:rPr>
              <a:t> </a:t>
            </a:r>
            <a:r>
              <a:rPr lang="it-IT" sz="3200" b="1" dirty="0" err="1">
                <a:latin typeface="+mj-lt"/>
                <a:ea typeface="Tahoma" pitchFamily="34" charset="0"/>
                <a:cs typeface="Tahoma" pitchFamily="34" charset="0"/>
              </a:rPr>
              <a:t>repositories</a:t>
            </a:r>
            <a:endParaRPr kumimoji="0" lang="it-IT" sz="3200" b="1" i="0" u="none" strike="noStrike" kern="1200" cap="none" spc="0" normalizeH="0" baseline="0" noProof="0" dirty="0">
              <a:ln>
                <a:noFill/>
              </a:ln>
              <a:effectLst/>
              <a:uLnTx/>
              <a:uFillTx/>
              <a:latin typeface="+mj-lt"/>
              <a:ea typeface="Tahoma" pitchFamily="34" charset="0"/>
              <a:cs typeface="Tahoma" pitchFamily="34" charset="0"/>
            </a:endParaRP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2</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spTree>
    <p:extLst>
      <p:ext uri="{BB962C8B-B14F-4D97-AF65-F5344CB8AC3E}">
        <p14:creationId xmlns:p14="http://schemas.microsoft.com/office/powerpoint/2010/main" val="3696629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it-IT" sz="3200" b="1" dirty="0" err="1">
                <a:latin typeface="+mj-lt"/>
                <a:ea typeface="Tahoma" pitchFamily="34" charset="0"/>
                <a:cs typeface="Tahoma" pitchFamily="34" charset="0"/>
              </a:rPr>
              <a:t>Analyzing</a:t>
            </a:r>
            <a:r>
              <a:rPr lang="it-IT" sz="3200" b="1" dirty="0">
                <a:latin typeface="+mj-lt"/>
                <a:ea typeface="Tahoma" pitchFamily="34" charset="0"/>
                <a:cs typeface="Tahoma" pitchFamily="34" charset="0"/>
              </a:rPr>
              <a:t> public data from GEO</a:t>
            </a:r>
            <a:endParaRPr kumimoji="0" lang="it-IT" sz="3200" b="1" i="0" u="none" strike="noStrike" kern="1200" cap="none" spc="0" normalizeH="0" baseline="0" noProof="0" dirty="0">
              <a:ln>
                <a:noFill/>
              </a:ln>
              <a:effectLst/>
              <a:uLnTx/>
              <a:uFillTx/>
              <a:latin typeface="+mj-lt"/>
              <a:ea typeface="Tahoma" pitchFamily="34" charset="0"/>
              <a:cs typeface="Tahoma" pitchFamily="34" charset="0"/>
            </a:endParaRP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pic>
        <p:nvPicPr>
          <p:cNvPr id="8" name="Picture 7" descr="Graphical user interface, table&#10;&#10;Description automatically generated">
            <a:extLst>
              <a:ext uri="{FF2B5EF4-FFF2-40B4-BE49-F238E27FC236}">
                <a16:creationId xmlns:a16="http://schemas.microsoft.com/office/drawing/2014/main" id="{DD931263-DCDD-1946-8C8F-7C1FC8BB2C35}"/>
              </a:ext>
            </a:extLst>
          </p:cNvPr>
          <p:cNvPicPr>
            <a:picLocks noChangeAspect="1"/>
          </p:cNvPicPr>
          <p:nvPr/>
        </p:nvPicPr>
        <p:blipFill rotWithShape="1">
          <a:blip r:embed="rId3">
            <a:extLst>
              <a:ext uri="{28A0092B-C50C-407E-A947-70E740481C1C}">
                <a14:useLocalDpi xmlns:a14="http://schemas.microsoft.com/office/drawing/2010/main" val="0"/>
              </a:ext>
            </a:extLst>
          </a:blip>
          <a:srcRect l="1250" t="13779" r="1250" b="15555"/>
          <a:stretch/>
        </p:blipFill>
        <p:spPr>
          <a:xfrm>
            <a:off x="114300" y="1358901"/>
            <a:ext cx="8915400" cy="4038600"/>
          </a:xfrm>
          <a:prstGeom prst="rect">
            <a:avLst/>
          </a:prstGeom>
        </p:spPr>
      </p:pic>
      <p:sp>
        <p:nvSpPr>
          <p:cNvPr id="9" name="Rectangle 8">
            <a:extLst>
              <a:ext uri="{FF2B5EF4-FFF2-40B4-BE49-F238E27FC236}">
                <a16:creationId xmlns:a16="http://schemas.microsoft.com/office/drawing/2014/main" id="{764A09E2-28AA-B94D-AC5F-BE66E021687B}"/>
              </a:ext>
            </a:extLst>
          </p:cNvPr>
          <p:cNvSpPr/>
          <p:nvPr/>
        </p:nvSpPr>
        <p:spPr>
          <a:xfrm>
            <a:off x="1536700" y="849748"/>
            <a:ext cx="1783259" cy="58477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IT" sz="1600" dirty="0"/>
              <a:t>1-Identify the dataset of interest</a:t>
            </a:r>
          </a:p>
        </p:txBody>
      </p:sp>
      <p:cxnSp>
        <p:nvCxnSpPr>
          <p:cNvPr id="11" name="Straight Arrow Connector 10">
            <a:extLst>
              <a:ext uri="{FF2B5EF4-FFF2-40B4-BE49-F238E27FC236}">
                <a16:creationId xmlns:a16="http://schemas.microsoft.com/office/drawing/2014/main" id="{0ED132EF-F708-7042-BFFC-C026B1F4630C}"/>
              </a:ext>
            </a:extLst>
          </p:cNvPr>
          <p:cNvCxnSpPr>
            <a:cxnSpLocks/>
            <a:stCxn id="9" idx="1"/>
          </p:cNvCxnSpPr>
          <p:nvPr/>
        </p:nvCxnSpPr>
        <p:spPr>
          <a:xfrm flipH="1">
            <a:off x="1003300" y="1142136"/>
            <a:ext cx="533400" cy="447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FEE9FC0-4F56-9544-B3E4-EA5859827960}"/>
              </a:ext>
            </a:extLst>
          </p:cNvPr>
          <p:cNvSpPr/>
          <p:nvPr/>
        </p:nvSpPr>
        <p:spPr>
          <a:xfrm>
            <a:off x="3022600" y="1589954"/>
            <a:ext cx="1783259" cy="58477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IT" sz="1600" dirty="0"/>
              <a:t>2-Define Sample groups</a:t>
            </a:r>
          </a:p>
        </p:txBody>
      </p:sp>
      <p:cxnSp>
        <p:nvCxnSpPr>
          <p:cNvPr id="15" name="Straight Arrow Connector 14">
            <a:extLst>
              <a:ext uri="{FF2B5EF4-FFF2-40B4-BE49-F238E27FC236}">
                <a16:creationId xmlns:a16="http://schemas.microsoft.com/office/drawing/2014/main" id="{618B1845-D244-2440-9F37-BF21C7AA18CC}"/>
              </a:ext>
            </a:extLst>
          </p:cNvPr>
          <p:cNvCxnSpPr>
            <a:cxnSpLocks/>
            <a:stCxn id="14" idx="1"/>
          </p:cNvCxnSpPr>
          <p:nvPr/>
        </p:nvCxnSpPr>
        <p:spPr>
          <a:xfrm flipH="1">
            <a:off x="1892300" y="1882342"/>
            <a:ext cx="1130300" cy="613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8A917C6-2A75-F54A-B1D5-CBCDF5D6984D}"/>
              </a:ext>
            </a:extLst>
          </p:cNvPr>
          <p:cNvSpPr/>
          <p:nvPr/>
        </p:nvSpPr>
        <p:spPr>
          <a:xfrm>
            <a:off x="6350000" y="2793426"/>
            <a:ext cx="1783259" cy="584775"/>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IT" sz="1600" dirty="0"/>
              <a:t>3-Assign Samples to each group</a:t>
            </a:r>
          </a:p>
        </p:txBody>
      </p:sp>
      <p:sp>
        <p:nvSpPr>
          <p:cNvPr id="19" name="Rectangle 18">
            <a:extLst>
              <a:ext uri="{FF2B5EF4-FFF2-40B4-BE49-F238E27FC236}">
                <a16:creationId xmlns:a16="http://schemas.microsoft.com/office/drawing/2014/main" id="{016F98C0-5D6C-D84F-8621-BB1CFDB7733C}"/>
              </a:ext>
            </a:extLst>
          </p:cNvPr>
          <p:cNvSpPr/>
          <p:nvPr/>
        </p:nvSpPr>
        <p:spPr>
          <a:xfrm>
            <a:off x="2049959" y="5423477"/>
            <a:ext cx="1783259"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IT" sz="1600" dirty="0"/>
              <a:t>4-Run the analysis</a:t>
            </a:r>
          </a:p>
        </p:txBody>
      </p:sp>
      <p:cxnSp>
        <p:nvCxnSpPr>
          <p:cNvPr id="20" name="Straight Arrow Connector 19">
            <a:extLst>
              <a:ext uri="{FF2B5EF4-FFF2-40B4-BE49-F238E27FC236}">
                <a16:creationId xmlns:a16="http://schemas.microsoft.com/office/drawing/2014/main" id="{F811BDE5-CC94-AE4C-9F67-E1E0694308CA}"/>
              </a:ext>
            </a:extLst>
          </p:cNvPr>
          <p:cNvCxnSpPr>
            <a:cxnSpLocks/>
            <a:stCxn id="19" idx="1"/>
          </p:cNvCxnSpPr>
          <p:nvPr/>
        </p:nvCxnSpPr>
        <p:spPr>
          <a:xfrm flipH="1" flipV="1">
            <a:off x="723901" y="5268047"/>
            <a:ext cx="1326058" cy="3247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189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AA8692B0-6983-D04D-BE2B-C289E43C99B7}"/>
              </a:ext>
            </a:extLst>
          </p:cNvPr>
          <p:cNvPicPr>
            <a:picLocks noChangeAspect="1"/>
          </p:cNvPicPr>
          <p:nvPr/>
        </p:nvPicPr>
        <p:blipFill rotWithShape="1">
          <a:blip r:embed="rId3">
            <a:extLst>
              <a:ext uri="{28A0092B-C50C-407E-A947-70E740481C1C}">
                <a14:useLocalDpi xmlns:a14="http://schemas.microsoft.com/office/drawing/2010/main" val="0"/>
              </a:ext>
            </a:extLst>
          </a:blip>
          <a:srcRect l="1112" t="9177" r="1529" b="25501"/>
          <a:stretch/>
        </p:blipFill>
        <p:spPr>
          <a:xfrm>
            <a:off x="120650" y="1580430"/>
            <a:ext cx="8902700" cy="3733188"/>
          </a:xfrm>
          <a:prstGeom prst="rect">
            <a:avLst/>
          </a:prstGeom>
        </p:spPr>
      </p:pic>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it-IT" sz="3200" b="1" dirty="0" err="1">
                <a:latin typeface="+mj-lt"/>
                <a:ea typeface="Tahoma" pitchFamily="34" charset="0"/>
                <a:cs typeface="Tahoma" pitchFamily="34" charset="0"/>
              </a:rPr>
              <a:t>Analyzing</a:t>
            </a:r>
            <a:r>
              <a:rPr lang="it-IT" sz="3200" b="1" dirty="0">
                <a:latin typeface="+mj-lt"/>
                <a:ea typeface="Tahoma" pitchFamily="34" charset="0"/>
                <a:cs typeface="Tahoma" pitchFamily="34" charset="0"/>
              </a:rPr>
              <a:t> public data from GEO</a:t>
            </a:r>
            <a:endParaRPr kumimoji="0" lang="it-IT" sz="3200" b="1" i="0" u="none" strike="noStrike" kern="1200" cap="none" spc="0" normalizeH="0" baseline="0" noProof="0" dirty="0">
              <a:ln>
                <a:noFill/>
              </a:ln>
              <a:effectLst/>
              <a:uLnTx/>
              <a:uFillTx/>
              <a:latin typeface="+mj-lt"/>
              <a:ea typeface="Tahoma" pitchFamily="34" charset="0"/>
              <a:cs typeface="Tahoma" pitchFamily="34" charset="0"/>
            </a:endParaRP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21</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sp>
        <p:nvSpPr>
          <p:cNvPr id="9" name="Rectangle 8">
            <a:extLst>
              <a:ext uri="{FF2B5EF4-FFF2-40B4-BE49-F238E27FC236}">
                <a16:creationId xmlns:a16="http://schemas.microsoft.com/office/drawing/2014/main" id="{764A09E2-28AA-B94D-AC5F-BE66E021687B}"/>
              </a:ext>
            </a:extLst>
          </p:cNvPr>
          <p:cNvSpPr/>
          <p:nvPr/>
        </p:nvSpPr>
        <p:spPr>
          <a:xfrm>
            <a:off x="432000" y="1205828"/>
            <a:ext cx="2890341" cy="338554"/>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a:spAutoFit/>
          </a:bodyPr>
          <a:lstStyle/>
          <a:p>
            <a:r>
              <a:rPr lang="en-IT" sz="1600" dirty="0"/>
              <a:t>5-Interpret the results</a:t>
            </a:r>
          </a:p>
        </p:txBody>
      </p:sp>
    </p:spTree>
    <p:extLst>
      <p:ext uri="{BB962C8B-B14F-4D97-AF65-F5344CB8AC3E}">
        <p14:creationId xmlns:p14="http://schemas.microsoft.com/office/powerpoint/2010/main" val="726190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it-IT" sz="3200" b="1" dirty="0" err="1">
                <a:latin typeface="+mj-lt"/>
                <a:ea typeface="Tahoma" pitchFamily="34" charset="0"/>
                <a:cs typeface="Tahoma" pitchFamily="34" charset="0"/>
              </a:rPr>
              <a:t>Analyzing</a:t>
            </a:r>
            <a:r>
              <a:rPr lang="it-IT" sz="3200" b="1" dirty="0">
                <a:latin typeface="+mj-lt"/>
                <a:ea typeface="Tahoma" pitchFamily="34" charset="0"/>
                <a:cs typeface="Tahoma" pitchFamily="34" charset="0"/>
              </a:rPr>
              <a:t> public data from GEO</a:t>
            </a:r>
            <a:endParaRPr kumimoji="0" lang="it-IT" sz="3200" b="1" i="0" u="none" strike="noStrike" kern="1200" cap="none" spc="0" normalizeH="0" baseline="0" noProof="0" dirty="0">
              <a:ln>
                <a:noFill/>
              </a:ln>
              <a:effectLst/>
              <a:uLnTx/>
              <a:uFillTx/>
              <a:latin typeface="+mj-lt"/>
              <a:ea typeface="Tahoma" pitchFamily="34" charset="0"/>
              <a:cs typeface="Tahoma" pitchFamily="34" charset="0"/>
            </a:endParaRP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pic>
        <p:nvPicPr>
          <p:cNvPr id="18434" name="Picture 2">
            <a:extLst>
              <a:ext uri="{FF2B5EF4-FFF2-40B4-BE49-F238E27FC236}">
                <a16:creationId xmlns:a16="http://schemas.microsoft.com/office/drawing/2014/main" id="{5D23D08B-9BE6-4446-86BC-D751757B9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4487007"/>
            <a:ext cx="2142000" cy="1836000"/>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86CCF160-B497-394B-BB6E-9912F477B2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712" y="3429005"/>
            <a:ext cx="1800000" cy="1472725"/>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a:extLst>
              <a:ext uri="{FF2B5EF4-FFF2-40B4-BE49-F238E27FC236}">
                <a16:creationId xmlns:a16="http://schemas.microsoft.com/office/drawing/2014/main" id="{77541784-0620-7541-8858-5D8CA5603F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012" y="1318955"/>
            <a:ext cx="1620000" cy="182249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AFA9A27-5419-9E40-8453-AFF98935296D}"/>
              </a:ext>
            </a:extLst>
          </p:cNvPr>
          <p:cNvSpPr txBox="1"/>
          <p:nvPr/>
        </p:nvSpPr>
        <p:spPr>
          <a:xfrm>
            <a:off x="432000" y="924560"/>
            <a:ext cx="8280000" cy="400110"/>
          </a:xfrm>
          <a:prstGeom prst="rect">
            <a:avLst/>
          </a:prstGeom>
          <a:noFill/>
        </p:spPr>
        <p:txBody>
          <a:bodyPr wrap="square" rtlCol="0">
            <a:spAutoFit/>
          </a:bodyPr>
          <a:lstStyle/>
          <a:p>
            <a:r>
              <a:rPr lang="en-IT" sz="2000" b="1" dirty="0"/>
              <a:t>Visualization</a:t>
            </a:r>
          </a:p>
        </p:txBody>
      </p:sp>
      <p:sp>
        <p:nvSpPr>
          <p:cNvPr id="13" name="TextBox 12">
            <a:extLst>
              <a:ext uri="{FF2B5EF4-FFF2-40B4-BE49-F238E27FC236}">
                <a16:creationId xmlns:a16="http://schemas.microsoft.com/office/drawing/2014/main" id="{929EB304-F1CE-F142-BC41-CC2B94865C99}"/>
              </a:ext>
            </a:extLst>
          </p:cNvPr>
          <p:cNvSpPr txBox="1"/>
          <p:nvPr/>
        </p:nvSpPr>
        <p:spPr>
          <a:xfrm>
            <a:off x="955936" y="4883525"/>
            <a:ext cx="5392363" cy="1077218"/>
          </a:xfrm>
          <a:prstGeom prst="rect">
            <a:avLst/>
          </a:prstGeom>
          <a:noFill/>
        </p:spPr>
        <p:txBody>
          <a:bodyPr wrap="square" rtlCol="0">
            <a:spAutoFit/>
          </a:bodyPr>
          <a:lstStyle/>
          <a:p>
            <a:pPr algn="r"/>
            <a:r>
              <a:rPr lang="en-GB" sz="1600" b="1" dirty="0"/>
              <a:t>Volcano plot</a:t>
            </a:r>
          </a:p>
          <a:p>
            <a:pPr algn="r"/>
            <a:r>
              <a:rPr lang="en-GB" sz="1600" dirty="0"/>
              <a:t>A volcano plot displays statistical significance (-log10 P value) versus magnitude of change (log2 fold change) and is useful for visualizing differentially expressed genes.</a:t>
            </a:r>
            <a:endParaRPr lang="en-IT" sz="1600" b="1" dirty="0"/>
          </a:p>
        </p:txBody>
      </p:sp>
      <p:sp>
        <p:nvSpPr>
          <p:cNvPr id="2" name="Rectangle 1">
            <a:extLst>
              <a:ext uri="{FF2B5EF4-FFF2-40B4-BE49-F238E27FC236}">
                <a16:creationId xmlns:a16="http://schemas.microsoft.com/office/drawing/2014/main" id="{A6D42B48-7E34-C54C-A914-6771B327E090}"/>
              </a:ext>
            </a:extLst>
          </p:cNvPr>
          <p:cNvSpPr/>
          <p:nvPr/>
        </p:nvSpPr>
        <p:spPr>
          <a:xfrm>
            <a:off x="2288031" y="3444044"/>
            <a:ext cx="4572000" cy="1077218"/>
          </a:xfrm>
          <a:prstGeom prst="rect">
            <a:avLst/>
          </a:prstGeom>
        </p:spPr>
        <p:txBody>
          <a:bodyPr>
            <a:spAutoFit/>
          </a:bodyPr>
          <a:lstStyle/>
          <a:p>
            <a:r>
              <a:rPr lang="en-GB" sz="1600" b="1" dirty="0">
                <a:solidFill>
                  <a:srgbClr val="333333"/>
                </a:solidFill>
              </a:rPr>
              <a:t>UMAP</a:t>
            </a:r>
          </a:p>
          <a:p>
            <a:r>
              <a:rPr lang="en-GB" sz="1600" dirty="0">
                <a:solidFill>
                  <a:srgbClr val="333333"/>
                </a:solidFill>
              </a:rPr>
              <a:t>Uniform Manifold Approximation and Projection is a dimension reduction technique useful for visualizing how Samples are related to each other.</a:t>
            </a:r>
            <a:endParaRPr lang="en-IT" sz="1600" dirty="0"/>
          </a:p>
        </p:txBody>
      </p:sp>
      <p:sp>
        <p:nvSpPr>
          <p:cNvPr id="8" name="Rectangle 7">
            <a:extLst>
              <a:ext uri="{FF2B5EF4-FFF2-40B4-BE49-F238E27FC236}">
                <a16:creationId xmlns:a16="http://schemas.microsoft.com/office/drawing/2014/main" id="{181981EF-F80D-6944-9FE8-D1A418A20D9B}"/>
              </a:ext>
            </a:extLst>
          </p:cNvPr>
          <p:cNvSpPr/>
          <p:nvPr/>
        </p:nvSpPr>
        <p:spPr>
          <a:xfrm>
            <a:off x="2094287" y="1262064"/>
            <a:ext cx="5392363" cy="1569660"/>
          </a:xfrm>
          <a:prstGeom prst="rect">
            <a:avLst/>
          </a:prstGeom>
        </p:spPr>
        <p:txBody>
          <a:bodyPr wrap="square">
            <a:spAutoFit/>
          </a:bodyPr>
          <a:lstStyle/>
          <a:p>
            <a:r>
              <a:rPr lang="en-GB" sz="1600" b="1" dirty="0">
                <a:solidFill>
                  <a:srgbClr val="333333"/>
                </a:solidFill>
              </a:rPr>
              <a:t>Box-plots</a:t>
            </a:r>
          </a:p>
          <a:p>
            <a:r>
              <a:rPr lang="en-GB" sz="1600" dirty="0">
                <a:solidFill>
                  <a:srgbClr val="333333"/>
                </a:solidFill>
              </a:rPr>
              <a:t>Use to view the distribution of the values of the selected samples. Viewing the distribution can be useful for determining if your samples are suitable for differential expression analysis. Generally, median-</a:t>
            </a:r>
            <a:r>
              <a:rPr lang="en-GB" sz="1600" dirty="0" err="1">
                <a:solidFill>
                  <a:srgbClr val="333333"/>
                </a:solidFill>
              </a:rPr>
              <a:t>centered</a:t>
            </a:r>
            <a:r>
              <a:rPr lang="en-GB" sz="1600" dirty="0">
                <a:solidFill>
                  <a:srgbClr val="333333"/>
                </a:solidFill>
              </a:rPr>
              <a:t> values are indicative that the data are normalized and cross-comparable. </a:t>
            </a:r>
            <a:endParaRPr lang="en-IT" sz="1600" dirty="0"/>
          </a:p>
        </p:txBody>
      </p:sp>
    </p:spTree>
    <p:extLst>
      <p:ext uri="{BB962C8B-B14F-4D97-AF65-F5344CB8AC3E}">
        <p14:creationId xmlns:p14="http://schemas.microsoft.com/office/powerpoint/2010/main" val="3760584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it-IT" sz="3200" b="1" dirty="0" err="1">
                <a:latin typeface="+mj-lt"/>
                <a:ea typeface="Tahoma" pitchFamily="34" charset="0"/>
                <a:cs typeface="Tahoma" pitchFamily="34" charset="0"/>
              </a:rPr>
              <a:t>Other</a:t>
            </a:r>
            <a:r>
              <a:rPr lang="it-IT" sz="3200" b="1" dirty="0">
                <a:latin typeface="+mj-lt"/>
                <a:ea typeface="Tahoma" pitchFamily="34" charset="0"/>
                <a:cs typeface="Tahoma" pitchFamily="34" charset="0"/>
              </a:rPr>
              <a:t> data </a:t>
            </a:r>
            <a:r>
              <a:rPr lang="it-IT" sz="3200" b="1" dirty="0" err="1">
                <a:latin typeface="+mj-lt"/>
                <a:ea typeface="Tahoma" pitchFamily="34" charset="0"/>
                <a:cs typeface="Tahoma" pitchFamily="34" charset="0"/>
              </a:rPr>
              <a:t>repositories</a:t>
            </a:r>
            <a:endParaRPr kumimoji="0" lang="it-IT" sz="3200" b="1" i="0" u="none" strike="noStrike" kern="1200" cap="none" spc="0" normalizeH="0" baseline="0" noProof="0" dirty="0">
              <a:ln>
                <a:noFill/>
              </a:ln>
              <a:effectLst/>
              <a:uLnTx/>
              <a:uFillTx/>
              <a:latin typeface="+mj-lt"/>
              <a:ea typeface="Tahoma" pitchFamily="34" charset="0"/>
              <a:cs typeface="Tahoma" pitchFamily="34" charset="0"/>
            </a:endParaRP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23</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sp>
        <p:nvSpPr>
          <p:cNvPr id="12" name="TextBox 11">
            <a:extLst>
              <a:ext uri="{FF2B5EF4-FFF2-40B4-BE49-F238E27FC236}">
                <a16:creationId xmlns:a16="http://schemas.microsoft.com/office/drawing/2014/main" id="{0AFA9A27-5419-9E40-8453-AFF98935296D}"/>
              </a:ext>
            </a:extLst>
          </p:cNvPr>
          <p:cNvSpPr txBox="1"/>
          <p:nvPr/>
        </p:nvSpPr>
        <p:spPr>
          <a:xfrm>
            <a:off x="432000" y="1254760"/>
            <a:ext cx="8280000" cy="2862322"/>
          </a:xfrm>
          <a:prstGeom prst="rect">
            <a:avLst/>
          </a:prstGeom>
          <a:noFill/>
        </p:spPr>
        <p:txBody>
          <a:bodyPr wrap="square" rtlCol="0">
            <a:spAutoFit/>
          </a:bodyPr>
          <a:lstStyle/>
          <a:p>
            <a:r>
              <a:rPr lang="en-IT" dirty="0"/>
              <a:t>GEO and ArrayExpress are mainly used to interrogate published expression data</a:t>
            </a:r>
          </a:p>
          <a:p>
            <a:endParaRPr lang="en-IT" b="1" dirty="0"/>
          </a:p>
          <a:p>
            <a:pPr marL="342900" indent="-342900">
              <a:buFont typeface="Wingdings" pitchFamily="2" charset="2"/>
              <a:buChar char="Ø"/>
            </a:pPr>
            <a:r>
              <a:rPr lang="en-IT" b="1" dirty="0"/>
              <a:t>Multi-omics characterization of tumor specimens + clinical information</a:t>
            </a:r>
          </a:p>
          <a:p>
            <a:pPr marL="800100" lvl="1" indent="-342900">
              <a:buFont typeface="System Font Regular"/>
              <a:buChar char="‣"/>
            </a:pPr>
            <a:r>
              <a:rPr lang="en-IT" dirty="0"/>
              <a:t>The Cancer Genome Atlas (TCGA)</a:t>
            </a:r>
          </a:p>
          <a:p>
            <a:pPr marL="800100" lvl="1" indent="-342900">
              <a:buFont typeface="System Font Regular"/>
              <a:buChar char="‣"/>
            </a:pPr>
            <a:r>
              <a:rPr lang="en-IT" dirty="0"/>
              <a:t>International Cancer Genome Consortium (ICGC)</a:t>
            </a:r>
          </a:p>
          <a:p>
            <a:endParaRPr lang="en-IT" dirty="0"/>
          </a:p>
          <a:p>
            <a:pPr marL="342900" indent="-342900">
              <a:buFont typeface="Wingdings" pitchFamily="2" charset="2"/>
              <a:buChar char="Ø"/>
            </a:pPr>
            <a:r>
              <a:rPr lang="en-IT" b="1" dirty="0"/>
              <a:t>Multi-omics characterization of human cancer cell lines + drug sensitivity data</a:t>
            </a:r>
          </a:p>
          <a:p>
            <a:pPr marL="800100" lvl="1" indent="-342900">
              <a:buFont typeface="System Font Regular"/>
              <a:buChar char="‣"/>
            </a:pPr>
            <a:r>
              <a:rPr lang="en-IT" dirty="0"/>
              <a:t>The Cancer Cell Line Encyclopedia (CCLE)</a:t>
            </a:r>
          </a:p>
          <a:p>
            <a:pPr marL="800100" lvl="1" indent="-342900">
              <a:buFont typeface="System Font Regular"/>
              <a:buChar char="‣"/>
            </a:pPr>
            <a:r>
              <a:rPr lang="en-IT" dirty="0"/>
              <a:t>The Genomics of Drug Sensitivity in Cancer (GDSC)</a:t>
            </a:r>
          </a:p>
          <a:p>
            <a:pPr lvl="1"/>
            <a:endParaRPr lang="en-IT" dirty="0"/>
          </a:p>
        </p:txBody>
      </p:sp>
      <p:sp>
        <p:nvSpPr>
          <p:cNvPr id="4" name="Rectangle 3">
            <a:extLst>
              <a:ext uri="{FF2B5EF4-FFF2-40B4-BE49-F238E27FC236}">
                <a16:creationId xmlns:a16="http://schemas.microsoft.com/office/drawing/2014/main" id="{115CE042-E2CA-704E-B329-37B87B991E75}"/>
              </a:ext>
            </a:extLst>
          </p:cNvPr>
          <p:cNvSpPr/>
          <p:nvPr/>
        </p:nvSpPr>
        <p:spPr>
          <a:xfrm>
            <a:off x="432000" y="4325026"/>
            <a:ext cx="8083350" cy="923330"/>
          </a:xfrm>
          <a:prstGeom prst="rect">
            <a:avLst/>
          </a:prstGeom>
        </p:spPr>
        <p:txBody>
          <a:bodyPr wrap="square">
            <a:spAutoFit/>
          </a:bodyPr>
          <a:lstStyle/>
          <a:p>
            <a:r>
              <a:rPr lang="en-IT" dirty="0">
                <a:solidFill>
                  <a:srgbClr val="C00000"/>
                </a:solidFill>
              </a:rPr>
              <a:t>HUGE DATASETS!!! </a:t>
            </a:r>
          </a:p>
          <a:p>
            <a:r>
              <a:rPr lang="en-IT" dirty="0"/>
              <a:t>Different web-based tools (cBioPortal, TumorPortal) exist to explore these datasets but not always useful for your biological questions.</a:t>
            </a:r>
          </a:p>
        </p:txBody>
      </p:sp>
      <p:sp>
        <p:nvSpPr>
          <p:cNvPr id="9" name="Rectangle 8">
            <a:extLst>
              <a:ext uri="{FF2B5EF4-FFF2-40B4-BE49-F238E27FC236}">
                <a16:creationId xmlns:a16="http://schemas.microsoft.com/office/drawing/2014/main" id="{274416F6-73A0-FB46-83AC-8AD04975EDDF}"/>
              </a:ext>
            </a:extLst>
          </p:cNvPr>
          <p:cNvSpPr/>
          <p:nvPr/>
        </p:nvSpPr>
        <p:spPr>
          <a:xfrm>
            <a:off x="457200" y="5421094"/>
            <a:ext cx="8058150" cy="369332"/>
          </a:xfrm>
          <a:prstGeom prst="rect">
            <a:avLst/>
          </a:prstGeom>
        </p:spPr>
        <p:txBody>
          <a:bodyPr wrap="square">
            <a:spAutoFit/>
          </a:bodyPr>
          <a:lstStyle/>
          <a:p>
            <a:r>
              <a:rPr lang="en-IT" dirty="0"/>
              <a:t>Best way to analyze these datasets: ASK FOR HELP TO A BIOINFORMATICIAN!</a:t>
            </a:r>
          </a:p>
        </p:txBody>
      </p:sp>
    </p:spTree>
    <p:extLst>
      <p:ext uri="{BB962C8B-B14F-4D97-AF65-F5344CB8AC3E}">
        <p14:creationId xmlns:p14="http://schemas.microsoft.com/office/powerpoint/2010/main" val="19067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it-IT" sz="3200" b="1" dirty="0" err="1">
                <a:latin typeface="+mj-lt"/>
                <a:ea typeface="Tahoma" pitchFamily="34" charset="0"/>
                <a:cs typeface="Tahoma" pitchFamily="34" charset="0"/>
              </a:rPr>
              <a:t>Exercise</a:t>
            </a:r>
            <a:endParaRPr kumimoji="0" lang="it-IT" sz="3200" b="1" i="0" u="none" strike="noStrike" kern="1200" cap="none" spc="0" normalizeH="0" baseline="0" noProof="0" dirty="0">
              <a:ln>
                <a:noFill/>
              </a:ln>
              <a:effectLst/>
              <a:uLnTx/>
              <a:uFillTx/>
              <a:latin typeface="+mj-lt"/>
              <a:ea typeface="Tahoma" pitchFamily="34" charset="0"/>
              <a:cs typeface="Tahoma" pitchFamily="34" charset="0"/>
            </a:endParaRP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sp>
        <p:nvSpPr>
          <p:cNvPr id="12" name="TextBox 11">
            <a:extLst>
              <a:ext uri="{FF2B5EF4-FFF2-40B4-BE49-F238E27FC236}">
                <a16:creationId xmlns:a16="http://schemas.microsoft.com/office/drawing/2014/main" id="{0AFA9A27-5419-9E40-8453-AFF98935296D}"/>
              </a:ext>
            </a:extLst>
          </p:cNvPr>
          <p:cNvSpPr txBox="1"/>
          <p:nvPr/>
        </p:nvSpPr>
        <p:spPr>
          <a:xfrm>
            <a:off x="432000" y="1003300"/>
            <a:ext cx="8280000" cy="5262979"/>
          </a:xfrm>
          <a:prstGeom prst="rect">
            <a:avLst/>
          </a:prstGeom>
          <a:noFill/>
        </p:spPr>
        <p:txBody>
          <a:bodyPr wrap="square" rtlCol="0">
            <a:spAutoFit/>
          </a:bodyPr>
          <a:lstStyle/>
          <a:p>
            <a:pPr marL="342900" indent="-342900">
              <a:buFont typeface="+mj-lt"/>
              <a:buAutoNum type="arabicPeriod"/>
            </a:pPr>
            <a:r>
              <a:rPr lang="en-IT" sz="1600" dirty="0"/>
              <a:t>Search for </a:t>
            </a:r>
            <a:r>
              <a:rPr lang="en-GB" sz="1600" dirty="0"/>
              <a:t>GSE68840 in GEO</a:t>
            </a:r>
          </a:p>
          <a:p>
            <a:pPr marL="342900" indent="-342900">
              <a:buFont typeface="+mj-lt"/>
              <a:buAutoNum type="arabicPeriod"/>
            </a:pPr>
            <a:endParaRPr lang="en-GB" sz="1600" dirty="0"/>
          </a:p>
          <a:p>
            <a:pPr marL="342900" indent="-342900">
              <a:buFont typeface="+mj-lt"/>
              <a:buAutoNum type="arabicPeriod"/>
            </a:pPr>
            <a:r>
              <a:rPr lang="en-GB" sz="1600" dirty="0"/>
              <a:t>Perform class comparison between Resistant and Parental cell lines using GEO2R and download the differential expression table (remember to add the gene symbol column to the table). Attention to the direction of the comparison: GEO2R compares the first created group vs the second.</a:t>
            </a:r>
          </a:p>
          <a:p>
            <a:pPr marL="342900" indent="-342900">
              <a:buFont typeface="+mj-lt"/>
              <a:buAutoNum type="arabicPeriod"/>
            </a:pPr>
            <a:endParaRPr lang="en-GB" sz="1600" dirty="0"/>
          </a:p>
          <a:p>
            <a:pPr marL="342900" indent="-342900">
              <a:buFont typeface="+mj-lt"/>
              <a:buAutoNum type="arabicPeriod"/>
            </a:pPr>
            <a:r>
              <a:rPr lang="en-GB" sz="1600" dirty="0"/>
              <a:t>Download normalized data (the Series Matrix File)</a:t>
            </a:r>
          </a:p>
          <a:p>
            <a:pPr marL="342900" indent="-342900">
              <a:buFont typeface="+mj-lt"/>
              <a:buAutoNum type="arabicPeriod"/>
            </a:pPr>
            <a:endParaRPr lang="en-GB" sz="1600" dirty="0"/>
          </a:p>
          <a:p>
            <a:pPr marL="342900" indent="-342900">
              <a:buFont typeface="+mj-lt"/>
              <a:buAutoNum type="arabicPeriod"/>
            </a:pPr>
            <a:r>
              <a:rPr lang="en-GB" sz="1600" dirty="0"/>
              <a:t>Re-format the file to make it easily </a:t>
            </a:r>
            <a:r>
              <a:rPr lang="en-GB" sz="1600" dirty="0" err="1"/>
              <a:t>analyzable</a:t>
            </a:r>
            <a:r>
              <a:rPr lang="en-GB" sz="1600" dirty="0"/>
              <a:t> in excel and add annotation from the GPL file (make sure that IDs in the two files are in the same order)</a:t>
            </a:r>
          </a:p>
          <a:p>
            <a:pPr marL="342900" indent="-342900">
              <a:buFont typeface="+mj-lt"/>
              <a:buAutoNum type="arabicPeriod"/>
            </a:pPr>
            <a:endParaRPr lang="en-GB" sz="1600" dirty="0"/>
          </a:p>
          <a:p>
            <a:pPr marL="342900" indent="-342900">
              <a:buFont typeface="+mj-lt"/>
              <a:buAutoNum type="arabicPeriod"/>
            </a:pPr>
            <a:r>
              <a:rPr lang="en-GB" sz="1600" dirty="0"/>
              <a:t>Perform class comparison between Resistant and Parental cell lines using excel as previously done (use the homoscedastic option for excel t-test)</a:t>
            </a:r>
          </a:p>
          <a:p>
            <a:pPr marL="342900" indent="-342900">
              <a:buFont typeface="+mj-lt"/>
              <a:buAutoNum type="arabicPeriod"/>
            </a:pPr>
            <a:endParaRPr lang="en-GB" sz="1600" dirty="0"/>
          </a:p>
          <a:p>
            <a:pPr marL="342900" indent="-342900">
              <a:buFont typeface="+mj-lt"/>
              <a:buAutoNum type="arabicPeriod"/>
            </a:pPr>
            <a:r>
              <a:rPr lang="en-GB" sz="1600" dirty="0"/>
              <a:t>Select genes with a log fold change &gt; 1 and an FDR &lt; 0.05</a:t>
            </a:r>
          </a:p>
          <a:p>
            <a:pPr marL="342900" indent="-342900">
              <a:buFont typeface="+mj-lt"/>
              <a:buAutoNum type="arabicPeriod"/>
            </a:pPr>
            <a:endParaRPr lang="en-GB" sz="1600" dirty="0"/>
          </a:p>
          <a:p>
            <a:pPr marL="342900" indent="-342900">
              <a:buFont typeface="+mj-lt"/>
              <a:buAutoNum type="arabicPeriod"/>
            </a:pPr>
            <a:r>
              <a:rPr lang="en-GB" sz="1600" dirty="0"/>
              <a:t>Compare the lists of differentially expressed genes obtained with the two methods using Venn Diagrams (online </a:t>
            </a:r>
            <a:r>
              <a:rPr lang="en-GB" sz="1600" dirty="0" err="1"/>
              <a:t>venn</a:t>
            </a:r>
            <a:r>
              <a:rPr lang="en-GB" sz="1600" dirty="0"/>
              <a:t> diagrams can be generated at this link</a:t>
            </a:r>
            <a:r>
              <a:rPr lang="en-GB" sz="1600" dirty="0">
                <a:sym typeface="Wingdings" pitchFamily="2" charset="2"/>
              </a:rPr>
              <a:t>: </a:t>
            </a:r>
            <a:r>
              <a:rPr lang="en-GB" sz="1600" dirty="0">
                <a:sym typeface="Wingdings" pitchFamily="2" charset="2"/>
                <a:hlinkClick r:id="rId3"/>
              </a:rPr>
              <a:t>http://bioinformatics.psb.ugent.be/webtools/Venn/</a:t>
            </a:r>
            <a:r>
              <a:rPr lang="en-GB" sz="1600" dirty="0">
                <a:sym typeface="Wingdings" pitchFamily="2" charset="2"/>
              </a:rPr>
              <a:t>). Use the gene symbol as common gene identifier to compare the two lists.</a:t>
            </a:r>
          </a:p>
        </p:txBody>
      </p:sp>
    </p:spTree>
    <p:extLst>
      <p:ext uri="{BB962C8B-B14F-4D97-AF65-F5344CB8AC3E}">
        <p14:creationId xmlns:p14="http://schemas.microsoft.com/office/powerpoint/2010/main" val="812457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it-IT" sz="3200" b="1" dirty="0" err="1">
                <a:latin typeface="+mj-lt"/>
                <a:ea typeface="Tahoma" pitchFamily="34" charset="0"/>
                <a:cs typeface="Tahoma" pitchFamily="34" charset="0"/>
              </a:rPr>
              <a:t>Exercise</a:t>
            </a:r>
            <a:endParaRPr kumimoji="0" lang="it-IT" sz="3200" b="1" i="0" u="none" strike="noStrike" kern="1200" cap="none" spc="0" normalizeH="0" baseline="0" noProof="0" dirty="0">
              <a:ln>
                <a:noFill/>
              </a:ln>
              <a:effectLst/>
              <a:uLnTx/>
              <a:uFillTx/>
              <a:latin typeface="+mj-lt"/>
              <a:ea typeface="Tahoma" pitchFamily="34" charset="0"/>
              <a:cs typeface="Tahoma" pitchFamily="34" charset="0"/>
            </a:endParaRP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sp>
        <p:nvSpPr>
          <p:cNvPr id="12" name="TextBox 11">
            <a:extLst>
              <a:ext uri="{FF2B5EF4-FFF2-40B4-BE49-F238E27FC236}">
                <a16:creationId xmlns:a16="http://schemas.microsoft.com/office/drawing/2014/main" id="{0AFA9A27-5419-9E40-8453-AFF98935296D}"/>
              </a:ext>
            </a:extLst>
          </p:cNvPr>
          <p:cNvSpPr txBox="1"/>
          <p:nvPr/>
        </p:nvSpPr>
        <p:spPr>
          <a:xfrm>
            <a:off x="432000" y="934720"/>
            <a:ext cx="8280000" cy="369332"/>
          </a:xfrm>
          <a:prstGeom prst="rect">
            <a:avLst/>
          </a:prstGeom>
          <a:noFill/>
        </p:spPr>
        <p:txBody>
          <a:bodyPr wrap="square" rtlCol="0">
            <a:spAutoFit/>
          </a:bodyPr>
          <a:lstStyle/>
          <a:p>
            <a:r>
              <a:rPr lang="it-IT" b="1" dirty="0" err="1"/>
              <a:t>Expected</a:t>
            </a:r>
            <a:r>
              <a:rPr lang="it-IT" b="1" dirty="0"/>
              <a:t> </a:t>
            </a:r>
            <a:r>
              <a:rPr lang="it-IT" b="1" dirty="0" err="1"/>
              <a:t>result</a:t>
            </a:r>
            <a:endParaRPr lang="en-GB" b="1" dirty="0">
              <a:sym typeface="Wingdings" pitchFamily="2" charset="2"/>
            </a:endParaRPr>
          </a:p>
        </p:txBody>
      </p:sp>
      <p:pic>
        <p:nvPicPr>
          <p:cNvPr id="4" name="Picture 3" descr="Diagram, venn diagram&#10;&#10;Description automatically generated">
            <a:extLst>
              <a:ext uri="{FF2B5EF4-FFF2-40B4-BE49-F238E27FC236}">
                <a16:creationId xmlns:a16="http://schemas.microsoft.com/office/drawing/2014/main" id="{BD40BED9-E4E3-9B4D-9E45-5908C6659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6256" y="1799684"/>
            <a:ext cx="4711487" cy="3549556"/>
          </a:xfrm>
          <a:prstGeom prst="rect">
            <a:avLst/>
          </a:prstGeom>
        </p:spPr>
      </p:pic>
    </p:spTree>
    <p:extLst>
      <p:ext uri="{BB962C8B-B14F-4D97-AF65-F5344CB8AC3E}">
        <p14:creationId xmlns:p14="http://schemas.microsoft.com/office/powerpoint/2010/main" val="2307227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457200" y="200025"/>
            <a:ext cx="8229600" cy="563562"/>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it-IT" sz="3200" b="1" dirty="0" err="1">
                <a:latin typeface="+mj-lt"/>
                <a:ea typeface="Tahoma" pitchFamily="34" charset="0"/>
                <a:cs typeface="Tahoma" pitchFamily="34" charset="0"/>
              </a:rPr>
              <a:t>References</a:t>
            </a:r>
            <a:r>
              <a:rPr lang="it-IT" sz="3200" b="1" dirty="0">
                <a:latin typeface="+mj-lt"/>
                <a:ea typeface="Tahoma" pitchFamily="34" charset="0"/>
                <a:cs typeface="Tahoma" pitchFamily="34" charset="0"/>
              </a:rPr>
              <a:t> and </a:t>
            </a:r>
            <a:r>
              <a:rPr lang="it-IT" sz="3200" b="1" dirty="0" err="1">
                <a:latin typeface="+mj-lt"/>
                <a:ea typeface="Tahoma" pitchFamily="34" charset="0"/>
                <a:cs typeface="Tahoma" pitchFamily="34" charset="0"/>
              </a:rPr>
              <a:t>additional</a:t>
            </a:r>
            <a:r>
              <a:rPr lang="it-IT" sz="3200" b="1" dirty="0">
                <a:latin typeface="+mj-lt"/>
                <a:ea typeface="Tahoma" pitchFamily="34" charset="0"/>
                <a:cs typeface="Tahoma" pitchFamily="34" charset="0"/>
              </a:rPr>
              <a:t> </a:t>
            </a:r>
            <a:r>
              <a:rPr lang="it-IT" sz="3200" b="1" dirty="0" err="1">
                <a:latin typeface="+mj-lt"/>
                <a:ea typeface="Tahoma" pitchFamily="34" charset="0"/>
                <a:cs typeface="Tahoma" pitchFamily="34" charset="0"/>
              </a:rPr>
              <a:t>material</a:t>
            </a:r>
            <a:endParaRPr kumimoji="0" lang="it-IT" sz="3200" b="1" i="0" u="none" strike="noStrike" kern="1200" cap="none" spc="0" normalizeH="0" baseline="0" noProof="0" dirty="0">
              <a:ln>
                <a:noFill/>
              </a:ln>
              <a:effectLst/>
              <a:uLnTx/>
              <a:uFillTx/>
              <a:latin typeface="+mj-lt"/>
              <a:ea typeface="Tahoma" pitchFamily="34" charset="0"/>
              <a:cs typeface="Tahoma" pitchFamily="34" charset="0"/>
            </a:endParaRPr>
          </a:p>
        </p:txBody>
      </p:sp>
      <p:sp>
        <p:nvSpPr>
          <p:cNvPr id="3" name="TextBox 2">
            <a:extLst>
              <a:ext uri="{FF2B5EF4-FFF2-40B4-BE49-F238E27FC236}">
                <a16:creationId xmlns:a16="http://schemas.microsoft.com/office/drawing/2014/main" id="{D7A46A7E-F840-A447-8A71-AC3EE3C2C54B}"/>
              </a:ext>
            </a:extLst>
          </p:cNvPr>
          <p:cNvSpPr txBox="1"/>
          <p:nvPr/>
        </p:nvSpPr>
        <p:spPr>
          <a:xfrm>
            <a:off x="457200" y="1185119"/>
            <a:ext cx="8229600" cy="5016758"/>
          </a:xfrm>
          <a:prstGeom prst="rect">
            <a:avLst/>
          </a:prstGeom>
          <a:noFill/>
        </p:spPr>
        <p:txBody>
          <a:bodyPr wrap="square" rtlCol="0">
            <a:spAutoFit/>
          </a:bodyPr>
          <a:lstStyle/>
          <a:p>
            <a:r>
              <a:rPr lang="en-IT" sz="1600" b="1" dirty="0"/>
              <a:t>NCBI GEO documentation</a:t>
            </a:r>
          </a:p>
          <a:p>
            <a:r>
              <a:rPr lang="en-GB" sz="1600" dirty="0">
                <a:hlinkClick r:id="rId3"/>
              </a:rPr>
              <a:t>https://www.ncbi.nlm.nih.gov/geo/info/</a:t>
            </a:r>
            <a:endParaRPr lang="en-IT" sz="1600" dirty="0"/>
          </a:p>
          <a:p>
            <a:r>
              <a:rPr lang="en-IT" sz="1600" b="1" dirty="0"/>
              <a:t>ArrayExpress tutorials</a:t>
            </a:r>
          </a:p>
          <a:p>
            <a:r>
              <a:rPr lang="en-GB" sz="1600" dirty="0">
                <a:hlinkClick r:id="rId4"/>
              </a:rPr>
              <a:t>https://www.ebi.ac.uk/training/online/courses/array-express-discover-functional-genomics-data-quickly-and-easily/</a:t>
            </a:r>
            <a:endParaRPr lang="en-GB" sz="1600" dirty="0"/>
          </a:p>
          <a:p>
            <a:r>
              <a:rPr lang="en-GB" sz="1600" dirty="0">
                <a:hlinkClick r:id="rId5"/>
              </a:rPr>
              <a:t>https://www.ebi.ac.uk/training/online/courses/functional-genomics-iii-submitting-data/</a:t>
            </a:r>
            <a:endParaRPr lang="en-GB" sz="1600" dirty="0"/>
          </a:p>
          <a:p>
            <a:r>
              <a:rPr lang="en-GB" sz="1600" b="1" dirty="0"/>
              <a:t>TCGA website</a:t>
            </a:r>
          </a:p>
          <a:p>
            <a:r>
              <a:rPr lang="en-GB" sz="1600" dirty="0">
                <a:hlinkClick r:id="rId6"/>
              </a:rPr>
              <a:t>https://www.cancer.gov/about-nci/organization/ccg/research/structural-genomics/tcga</a:t>
            </a:r>
            <a:endParaRPr lang="en-GB" sz="1600" dirty="0"/>
          </a:p>
          <a:p>
            <a:r>
              <a:rPr lang="en-GB" sz="1600" b="1" dirty="0"/>
              <a:t>TCGA data portal</a:t>
            </a:r>
          </a:p>
          <a:p>
            <a:r>
              <a:rPr lang="en-GB" sz="1600" dirty="0">
                <a:hlinkClick r:id="rId7"/>
              </a:rPr>
              <a:t>https://portal.gdc.cancer.gov/</a:t>
            </a:r>
            <a:endParaRPr lang="en-GB" sz="1600" dirty="0"/>
          </a:p>
          <a:p>
            <a:r>
              <a:rPr lang="en-GB" sz="1600" b="1" dirty="0"/>
              <a:t>ICGC website</a:t>
            </a:r>
          </a:p>
          <a:p>
            <a:r>
              <a:rPr lang="en-GB" sz="1600" dirty="0">
                <a:hlinkClick r:id="rId8"/>
              </a:rPr>
              <a:t>https://dcc.icgc.org/</a:t>
            </a:r>
            <a:endParaRPr lang="en-GB" sz="1600" dirty="0"/>
          </a:p>
          <a:p>
            <a:r>
              <a:rPr lang="en-GB" sz="1600" b="1" dirty="0"/>
              <a:t>CCLE Website</a:t>
            </a:r>
          </a:p>
          <a:p>
            <a:r>
              <a:rPr lang="en-GB" sz="1600" dirty="0">
                <a:hlinkClick r:id="rId9"/>
              </a:rPr>
              <a:t>https://portals.broadinstitute.org/ccle</a:t>
            </a:r>
            <a:endParaRPr lang="en-GB" sz="1600" dirty="0"/>
          </a:p>
          <a:p>
            <a:r>
              <a:rPr lang="en-GB" sz="1600" b="1" dirty="0"/>
              <a:t>GDSC website</a:t>
            </a:r>
          </a:p>
          <a:p>
            <a:r>
              <a:rPr lang="en-GB" sz="1600" dirty="0">
                <a:hlinkClick r:id="rId10"/>
              </a:rPr>
              <a:t>https://www.cancerrxgene.org/</a:t>
            </a:r>
            <a:endParaRPr lang="en-GB" sz="1600" dirty="0"/>
          </a:p>
          <a:p>
            <a:r>
              <a:rPr lang="en-GB" sz="1600" b="1" dirty="0" err="1"/>
              <a:t>cBioPortal</a:t>
            </a:r>
            <a:r>
              <a:rPr lang="en-GB" sz="1600" b="1" dirty="0"/>
              <a:t> for exploratory visualization of large-scale cancer genomics datasets</a:t>
            </a:r>
          </a:p>
          <a:p>
            <a:r>
              <a:rPr lang="en-GB" sz="1600" dirty="0">
                <a:hlinkClick r:id="rId11"/>
              </a:rPr>
              <a:t>https://www.cbioportal.org/</a:t>
            </a:r>
            <a:endParaRPr lang="en-GB" sz="1600" dirty="0"/>
          </a:p>
          <a:p>
            <a:r>
              <a:rPr lang="en-GB" sz="1600" b="1" dirty="0" err="1"/>
              <a:t>TumorPortal</a:t>
            </a:r>
            <a:r>
              <a:rPr lang="en-GB" sz="1600" b="1" dirty="0"/>
              <a:t> for visualization of recurrent genomic alterations in TCGA data</a:t>
            </a:r>
          </a:p>
          <a:p>
            <a:r>
              <a:rPr lang="en-GB" sz="1600" dirty="0">
                <a:hlinkClick r:id="rId12"/>
              </a:rPr>
              <a:t>http://www.tumorportal.org/</a:t>
            </a:r>
            <a:endParaRPr lang="en-GB" sz="1600" dirty="0"/>
          </a:p>
        </p:txBody>
      </p:sp>
      <p:sp>
        <p:nvSpPr>
          <p:cNvPr id="8" name="Slide Number Placeholder 7">
            <a:extLst>
              <a:ext uri="{FF2B5EF4-FFF2-40B4-BE49-F238E27FC236}">
                <a16:creationId xmlns:a16="http://schemas.microsoft.com/office/drawing/2014/main" id="{439303AD-D5BA-5540-A2D6-10AB6D473115}"/>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2" name="Date Placeholder 1">
            <a:extLst>
              <a:ext uri="{FF2B5EF4-FFF2-40B4-BE49-F238E27FC236}">
                <a16:creationId xmlns:a16="http://schemas.microsoft.com/office/drawing/2014/main" id="{ECADABD6-542E-C443-B54A-1A5CCDD10082}"/>
              </a:ext>
            </a:extLst>
          </p:cNvPr>
          <p:cNvSpPr>
            <a:spLocks noGrp="1"/>
          </p:cNvSpPr>
          <p:nvPr>
            <p:ph type="dt" sz="half" idx="10"/>
          </p:nvPr>
        </p:nvSpPr>
        <p:spPr/>
        <p:txBody>
          <a:bodyPr/>
          <a:lstStyle/>
          <a:p>
            <a:r>
              <a:rPr lang="it-IT"/>
              <a:t>01/04/21</a:t>
            </a:r>
            <a:endParaRPr lang="en-US"/>
          </a:p>
        </p:txBody>
      </p:sp>
    </p:spTree>
    <p:extLst>
      <p:ext uri="{BB962C8B-B14F-4D97-AF65-F5344CB8AC3E}">
        <p14:creationId xmlns:p14="http://schemas.microsoft.com/office/powerpoint/2010/main" val="181837341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2000" y="1315535"/>
            <a:ext cx="4768650" cy="4994701"/>
          </a:xfrm>
          <a:prstGeom prst="rect">
            <a:avLst/>
          </a:prstGeom>
          <a:noFill/>
        </p:spPr>
        <p:txBody>
          <a:bodyPr wrap="square" rtlCol="0">
            <a:spAutoFit/>
          </a:bodyPr>
          <a:lstStyle/>
          <a:p>
            <a:pPr>
              <a:lnSpc>
                <a:spcPts val="2460"/>
              </a:lnSpc>
            </a:pPr>
            <a:r>
              <a:rPr lang="en-GB" b="1" dirty="0"/>
              <a:t>Why do they exist</a:t>
            </a:r>
          </a:p>
          <a:p>
            <a:pPr marL="285750" indent="-285750">
              <a:lnSpc>
                <a:spcPts val="2460"/>
              </a:lnSpc>
              <a:buFont typeface="Arial" panose="020B0604020202020204" pitchFamily="34" charset="0"/>
              <a:buChar char="•"/>
            </a:pPr>
            <a:r>
              <a:rPr lang="en-GB" dirty="0"/>
              <a:t>Transparency and reproducibility of publications</a:t>
            </a:r>
          </a:p>
          <a:p>
            <a:pPr marL="742950" lvl="1" indent="-285750">
              <a:lnSpc>
                <a:spcPts val="2460"/>
              </a:lnSpc>
              <a:buFont typeface="System Font Regular"/>
              <a:buChar char="‣"/>
            </a:pPr>
            <a:r>
              <a:rPr lang="en-GB" dirty="0"/>
              <a:t>Journals require data to be available for analysis</a:t>
            </a:r>
          </a:p>
          <a:p>
            <a:pPr marL="742950" lvl="1" indent="-285750">
              <a:lnSpc>
                <a:spcPts val="2460"/>
              </a:lnSpc>
              <a:buFont typeface="System Font Regular"/>
              <a:buChar char="‣"/>
            </a:pPr>
            <a:r>
              <a:rPr lang="en-GB" dirty="0"/>
              <a:t>Nowadays raw data is required</a:t>
            </a:r>
          </a:p>
          <a:p>
            <a:pPr marL="742950" lvl="1" indent="-285750">
              <a:lnSpc>
                <a:spcPts val="2460"/>
              </a:lnSpc>
              <a:buFont typeface="System Font Regular"/>
              <a:buChar char="‣"/>
            </a:pPr>
            <a:r>
              <a:rPr lang="en-GB" dirty="0"/>
              <a:t>Databases offer single resource and standardized access</a:t>
            </a:r>
          </a:p>
          <a:p>
            <a:pPr>
              <a:lnSpc>
                <a:spcPts val="2460"/>
              </a:lnSpc>
            </a:pPr>
            <a:endParaRPr lang="en-GB" dirty="0"/>
          </a:p>
          <a:p>
            <a:pPr marL="285750" indent="-285750">
              <a:lnSpc>
                <a:spcPts val="2460"/>
              </a:lnSpc>
              <a:buFont typeface="Arial" panose="020B0604020202020204" pitchFamily="34" charset="0"/>
              <a:buChar char="•"/>
            </a:pPr>
            <a:r>
              <a:rPr lang="en-GB" dirty="0"/>
              <a:t>Data was generated for a specific purpose, but is not limited to that purpose</a:t>
            </a:r>
          </a:p>
          <a:p>
            <a:pPr marL="742950" lvl="1" indent="-285750">
              <a:lnSpc>
                <a:spcPts val="2460"/>
              </a:lnSpc>
              <a:buFont typeface="System Font Regular"/>
              <a:buChar char="‣"/>
            </a:pPr>
            <a:r>
              <a:rPr lang="en-GB" dirty="0"/>
              <a:t>Can be </a:t>
            </a:r>
            <a:r>
              <a:rPr lang="en-GB" dirty="0" err="1"/>
              <a:t>reanalyzed</a:t>
            </a:r>
            <a:r>
              <a:rPr lang="en-GB" dirty="0"/>
              <a:t> in a different context</a:t>
            </a:r>
          </a:p>
          <a:p>
            <a:pPr marL="742950" lvl="1" indent="-285750">
              <a:lnSpc>
                <a:spcPts val="2460"/>
              </a:lnSpc>
              <a:buFont typeface="System Font Regular"/>
              <a:buChar char="‣"/>
            </a:pPr>
            <a:r>
              <a:rPr lang="en-GB" dirty="0"/>
              <a:t>Can be combined with other datasets</a:t>
            </a:r>
          </a:p>
          <a:p>
            <a:pPr marL="742950" lvl="1" indent="-285750">
              <a:lnSpc>
                <a:spcPts val="2460"/>
              </a:lnSpc>
              <a:buFont typeface="System Font Regular"/>
              <a:buChar char="‣"/>
            </a:pPr>
            <a:r>
              <a:rPr lang="en-GB" dirty="0"/>
              <a:t>Can be used as independent validation</a:t>
            </a:r>
          </a:p>
          <a:p>
            <a:pPr>
              <a:lnSpc>
                <a:spcPct val="150000"/>
              </a:lnSpc>
            </a:pPr>
            <a:endParaRPr lang="en-GB" sz="2000" dirty="0"/>
          </a:p>
        </p:txBody>
      </p:sp>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it-IT" sz="3200" b="1" dirty="0">
                <a:latin typeface="+mj-lt"/>
                <a:ea typeface="Tahoma" pitchFamily="34" charset="0"/>
                <a:cs typeface="Tahoma" pitchFamily="34" charset="0"/>
              </a:rPr>
              <a:t>Gene </a:t>
            </a:r>
            <a:r>
              <a:rPr lang="it-IT" sz="3200" b="1" dirty="0" err="1">
                <a:latin typeface="+mj-lt"/>
                <a:ea typeface="Tahoma" pitchFamily="34" charset="0"/>
                <a:cs typeface="Tahoma" pitchFamily="34" charset="0"/>
              </a:rPr>
              <a:t>expression</a:t>
            </a:r>
            <a:r>
              <a:rPr lang="it-IT" sz="3200" b="1" dirty="0">
                <a:latin typeface="+mj-lt"/>
                <a:ea typeface="Tahoma" pitchFamily="34" charset="0"/>
                <a:cs typeface="Tahoma" pitchFamily="34" charset="0"/>
              </a:rPr>
              <a:t> </a:t>
            </a:r>
            <a:r>
              <a:rPr lang="it-IT" sz="3200" b="1" dirty="0" err="1">
                <a:latin typeface="+mj-lt"/>
                <a:ea typeface="Tahoma" pitchFamily="34" charset="0"/>
                <a:cs typeface="Tahoma" pitchFamily="34" charset="0"/>
              </a:rPr>
              <a:t>repositories</a:t>
            </a:r>
            <a:endParaRPr kumimoji="0" lang="it-IT" sz="3200" b="1" i="0" u="none" strike="noStrike" kern="1200" cap="none" spc="0" normalizeH="0" baseline="0" noProof="0" dirty="0">
              <a:ln>
                <a:noFill/>
              </a:ln>
              <a:effectLst/>
              <a:uLnTx/>
              <a:uFillTx/>
              <a:latin typeface="+mj-lt"/>
              <a:ea typeface="Tahoma" pitchFamily="34" charset="0"/>
              <a:cs typeface="Tahoma" pitchFamily="34" charset="0"/>
            </a:endParaRP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pic>
        <p:nvPicPr>
          <p:cNvPr id="1026" name="Picture 2" descr="The idea of sharing functional genomics data is to make data more discoverable, accessible, interpretable, reusable and reproducible">
            <a:extLst>
              <a:ext uri="{FF2B5EF4-FFF2-40B4-BE49-F238E27FC236}">
                <a16:creationId xmlns:a16="http://schemas.microsoft.com/office/drawing/2014/main" id="{0DF23ECC-4F1D-E643-B468-FB9488765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0650" y="1709331"/>
            <a:ext cx="3716067" cy="3439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2000" y="1315535"/>
            <a:ext cx="8280000" cy="4353499"/>
          </a:xfrm>
          <a:prstGeom prst="rect">
            <a:avLst/>
          </a:prstGeom>
          <a:noFill/>
        </p:spPr>
        <p:txBody>
          <a:bodyPr wrap="square" rtlCol="0">
            <a:spAutoFit/>
          </a:bodyPr>
          <a:lstStyle/>
          <a:p>
            <a:pPr>
              <a:lnSpc>
                <a:spcPts val="2460"/>
              </a:lnSpc>
            </a:pPr>
            <a:r>
              <a:rPr lang="en-GB" b="1" dirty="0"/>
              <a:t>Where does the data come from?</a:t>
            </a:r>
          </a:p>
          <a:p>
            <a:pPr marL="285750" indent="-285750">
              <a:lnSpc>
                <a:spcPts val="2460"/>
              </a:lnSpc>
              <a:buFont typeface="Arial" panose="020B0604020202020204" pitchFamily="34" charset="0"/>
              <a:buChar char="•"/>
            </a:pPr>
            <a:r>
              <a:rPr lang="en-GB" dirty="0"/>
              <a:t>Expression profiles of</a:t>
            </a:r>
          </a:p>
          <a:p>
            <a:pPr marL="742950" lvl="1" indent="-285750">
              <a:lnSpc>
                <a:spcPts val="2460"/>
              </a:lnSpc>
              <a:buFont typeface="System Font Regular"/>
              <a:buChar char="‣"/>
            </a:pPr>
            <a:r>
              <a:rPr lang="en-GB" dirty="0"/>
              <a:t>Patients</a:t>
            </a:r>
          </a:p>
          <a:p>
            <a:pPr marL="742950" lvl="1" indent="-285750">
              <a:lnSpc>
                <a:spcPts val="2460"/>
              </a:lnSpc>
              <a:buFont typeface="System Font Regular"/>
              <a:buChar char="‣"/>
            </a:pPr>
            <a:r>
              <a:rPr lang="en-GB" dirty="0"/>
              <a:t>Model systems</a:t>
            </a:r>
          </a:p>
          <a:p>
            <a:pPr marL="742950" lvl="1" indent="-285750">
              <a:lnSpc>
                <a:spcPts val="2460"/>
              </a:lnSpc>
              <a:buFont typeface="System Font Regular"/>
              <a:buChar char="‣"/>
            </a:pPr>
            <a:r>
              <a:rPr lang="en-GB" dirty="0"/>
              <a:t>Cell cultures</a:t>
            </a:r>
          </a:p>
          <a:p>
            <a:pPr marL="285750" indent="-285750">
              <a:lnSpc>
                <a:spcPts val="2460"/>
              </a:lnSpc>
              <a:buFont typeface="Arial" panose="020B0604020202020204" pitchFamily="34" charset="0"/>
              <a:buChar char="•"/>
            </a:pPr>
            <a:r>
              <a:rPr lang="en-GB" dirty="0"/>
              <a:t>Data used for publication</a:t>
            </a:r>
          </a:p>
          <a:p>
            <a:pPr marL="742950" lvl="1" indent="-285750">
              <a:lnSpc>
                <a:spcPts val="2460"/>
              </a:lnSpc>
              <a:buFont typeface="System Font Regular"/>
              <a:buChar char="‣"/>
            </a:pPr>
            <a:r>
              <a:rPr lang="en-GB" dirty="0"/>
              <a:t>Most journals now require at least raw data submission</a:t>
            </a:r>
          </a:p>
          <a:p>
            <a:pPr marL="742950" lvl="1" indent="-285750">
              <a:lnSpc>
                <a:spcPts val="2460"/>
              </a:lnSpc>
              <a:buFont typeface="System Font Regular"/>
              <a:buChar char="‣"/>
            </a:pPr>
            <a:r>
              <a:rPr lang="en-GB" dirty="0"/>
              <a:t>Very coarse quality control (peer review)</a:t>
            </a:r>
          </a:p>
          <a:p>
            <a:pPr marL="742950" lvl="1" indent="-285750">
              <a:lnSpc>
                <a:spcPts val="2460"/>
              </a:lnSpc>
              <a:buFont typeface="System Font Regular"/>
              <a:buChar char="‣"/>
            </a:pPr>
            <a:r>
              <a:rPr lang="en-GB" dirty="0"/>
              <a:t>QC depends mostly on authors</a:t>
            </a:r>
          </a:p>
          <a:p>
            <a:pPr marL="285750" indent="-285750">
              <a:lnSpc>
                <a:spcPts val="2460"/>
              </a:lnSpc>
              <a:buFont typeface="Arial" panose="020B0604020202020204" pitchFamily="34" charset="0"/>
              <a:buChar char="•"/>
            </a:pPr>
            <a:r>
              <a:rPr lang="en-GB" dirty="0"/>
              <a:t>Datasets submitted without publication</a:t>
            </a:r>
          </a:p>
          <a:p>
            <a:pPr marL="742950" lvl="1" indent="-285750">
              <a:lnSpc>
                <a:spcPts val="2460"/>
              </a:lnSpc>
              <a:buFont typeface="System Font Regular"/>
              <a:buChar char="‣"/>
            </a:pPr>
            <a:r>
              <a:rPr lang="en-GB" dirty="0"/>
              <a:t>Little or no QC</a:t>
            </a:r>
          </a:p>
          <a:p>
            <a:pPr marL="285750" indent="-285750">
              <a:lnSpc>
                <a:spcPts val="2460"/>
              </a:lnSpc>
              <a:buFont typeface="Arial" panose="020B0604020202020204" pitchFamily="34" charset="0"/>
              <a:buChar char="•"/>
            </a:pPr>
            <a:r>
              <a:rPr lang="en-GB" dirty="0"/>
              <a:t>Most datasets are tailored towards a specific question</a:t>
            </a:r>
          </a:p>
          <a:p>
            <a:pPr>
              <a:lnSpc>
                <a:spcPct val="150000"/>
              </a:lnSpc>
            </a:pPr>
            <a:endParaRPr lang="en-GB" sz="2000" dirty="0"/>
          </a:p>
        </p:txBody>
      </p:sp>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it-IT" sz="3200" b="1" dirty="0">
                <a:latin typeface="+mj-lt"/>
                <a:ea typeface="Tahoma" pitchFamily="34" charset="0"/>
                <a:cs typeface="Tahoma" pitchFamily="34" charset="0"/>
              </a:rPr>
              <a:t>Gene </a:t>
            </a:r>
            <a:r>
              <a:rPr lang="it-IT" sz="3200" b="1" dirty="0" err="1">
                <a:latin typeface="+mj-lt"/>
                <a:ea typeface="Tahoma" pitchFamily="34" charset="0"/>
                <a:cs typeface="Tahoma" pitchFamily="34" charset="0"/>
              </a:rPr>
              <a:t>expression</a:t>
            </a:r>
            <a:r>
              <a:rPr lang="it-IT" sz="3200" b="1" dirty="0">
                <a:latin typeface="+mj-lt"/>
                <a:ea typeface="Tahoma" pitchFamily="34" charset="0"/>
                <a:cs typeface="Tahoma" pitchFamily="34" charset="0"/>
              </a:rPr>
              <a:t> </a:t>
            </a:r>
            <a:r>
              <a:rPr lang="it-IT" sz="3200" b="1" dirty="0" err="1">
                <a:latin typeface="+mj-lt"/>
                <a:ea typeface="Tahoma" pitchFamily="34" charset="0"/>
                <a:cs typeface="Tahoma" pitchFamily="34" charset="0"/>
              </a:rPr>
              <a:t>repositories</a:t>
            </a:r>
            <a:endParaRPr kumimoji="0" lang="it-IT" sz="3200" b="1" i="0" u="none" strike="noStrike" kern="1200" cap="none" spc="0" normalizeH="0" baseline="0" noProof="0" dirty="0">
              <a:ln>
                <a:noFill/>
              </a:ln>
              <a:effectLst/>
              <a:uLnTx/>
              <a:uFillTx/>
              <a:latin typeface="+mj-lt"/>
              <a:ea typeface="Tahoma" pitchFamily="34" charset="0"/>
              <a:cs typeface="Tahoma" pitchFamily="34" charset="0"/>
            </a:endParaRP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spTree>
    <p:extLst>
      <p:ext uri="{BB962C8B-B14F-4D97-AF65-F5344CB8AC3E}">
        <p14:creationId xmlns:p14="http://schemas.microsoft.com/office/powerpoint/2010/main" val="2116979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2000" y="1315535"/>
            <a:ext cx="8280000" cy="2887970"/>
          </a:xfrm>
          <a:prstGeom prst="rect">
            <a:avLst/>
          </a:prstGeom>
          <a:noFill/>
        </p:spPr>
        <p:txBody>
          <a:bodyPr wrap="square" rtlCol="0">
            <a:spAutoFit/>
          </a:bodyPr>
          <a:lstStyle/>
          <a:p>
            <a:pPr>
              <a:lnSpc>
                <a:spcPts val="2460"/>
              </a:lnSpc>
            </a:pPr>
            <a:r>
              <a:rPr lang="en-GB" b="1" dirty="0"/>
              <a:t>Two main gene expression repositories</a:t>
            </a:r>
          </a:p>
          <a:p>
            <a:pPr>
              <a:lnSpc>
                <a:spcPts val="2460"/>
              </a:lnSpc>
            </a:pPr>
            <a:endParaRPr lang="en-GB" b="1" dirty="0"/>
          </a:p>
          <a:p>
            <a:r>
              <a:rPr lang="en-GB" sz="2000" dirty="0"/>
              <a:t>NCBI Gene Expression Omnibus (GEO)</a:t>
            </a:r>
          </a:p>
          <a:p>
            <a:r>
              <a:rPr lang="en-GB" sz="2000" dirty="0">
                <a:hlinkClick r:id="rId2"/>
              </a:rPr>
              <a:t>https://</a:t>
            </a:r>
            <a:r>
              <a:rPr lang="en-GB" sz="2000" dirty="0" err="1">
                <a:hlinkClick r:id="rId2"/>
              </a:rPr>
              <a:t>www.ncbi.nlm.nih.gov</a:t>
            </a:r>
            <a:r>
              <a:rPr lang="en-GB" sz="2000" dirty="0">
                <a:hlinkClick r:id="rId2"/>
              </a:rPr>
              <a:t>/geo/</a:t>
            </a:r>
            <a:endParaRPr lang="en-GB" sz="2000" dirty="0"/>
          </a:p>
          <a:p>
            <a:pPr>
              <a:lnSpc>
                <a:spcPct val="150000"/>
              </a:lnSpc>
            </a:pPr>
            <a:endParaRPr lang="en-GB" sz="2000" dirty="0"/>
          </a:p>
          <a:p>
            <a:pPr>
              <a:lnSpc>
                <a:spcPct val="150000"/>
              </a:lnSpc>
            </a:pPr>
            <a:endParaRPr lang="en-GB" sz="2000" dirty="0"/>
          </a:p>
          <a:p>
            <a:r>
              <a:rPr lang="en-GB" sz="2000" dirty="0"/>
              <a:t>EMBL-EBI </a:t>
            </a:r>
            <a:r>
              <a:rPr lang="en-GB" sz="2000" dirty="0" err="1"/>
              <a:t>ArrayExpress</a:t>
            </a:r>
            <a:endParaRPr lang="en-GB" sz="2000" dirty="0"/>
          </a:p>
          <a:p>
            <a:r>
              <a:rPr lang="en-GB" sz="2000" dirty="0">
                <a:hlinkClick r:id="rId3"/>
              </a:rPr>
              <a:t>https://</a:t>
            </a:r>
            <a:r>
              <a:rPr lang="en-GB" sz="2000" dirty="0" err="1">
                <a:hlinkClick r:id="rId3"/>
              </a:rPr>
              <a:t>www.ebi.ac.uk</a:t>
            </a:r>
            <a:r>
              <a:rPr lang="en-GB" sz="2000" dirty="0">
                <a:hlinkClick r:id="rId3"/>
              </a:rPr>
              <a:t>/</a:t>
            </a:r>
            <a:r>
              <a:rPr lang="en-GB" sz="2000" dirty="0" err="1">
                <a:hlinkClick r:id="rId3"/>
              </a:rPr>
              <a:t>arrayexpress</a:t>
            </a:r>
            <a:r>
              <a:rPr lang="en-GB" sz="2000" dirty="0">
                <a:hlinkClick r:id="rId3"/>
              </a:rPr>
              <a:t>/</a:t>
            </a:r>
            <a:endParaRPr lang="en-GB" sz="2000" dirty="0"/>
          </a:p>
        </p:txBody>
      </p:sp>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it-IT" sz="3200" b="1" dirty="0">
                <a:latin typeface="+mj-lt"/>
                <a:ea typeface="Tahoma" pitchFamily="34" charset="0"/>
                <a:cs typeface="Tahoma" pitchFamily="34" charset="0"/>
              </a:rPr>
              <a:t>Gene </a:t>
            </a:r>
            <a:r>
              <a:rPr lang="it-IT" sz="3200" b="1" dirty="0" err="1">
                <a:latin typeface="+mj-lt"/>
                <a:ea typeface="Tahoma" pitchFamily="34" charset="0"/>
                <a:cs typeface="Tahoma" pitchFamily="34" charset="0"/>
              </a:rPr>
              <a:t>expression</a:t>
            </a:r>
            <a:r>
              <a:rPr lang="it-IT" sz="3200" b="1" dirty="0">
                <a:latin typeface="+mj-lt"/>
                <a:ea typeface="Tahoma" pitchFamily="34" charset="0"/>
                <a:cs typeface="Tahoma" pitchFamily="34" charset="0"/>
              </a:rPr>
              <a:t> </a:t>
            </a:r>
            <a:r>
              <a:rPr lang="it-IT" sz="3200" b="1" dirty="0" err="1">
                <a:latin typeface="+mj-lt"/>
                <a:ea typeface="Tahoma" pitchFamily="34" charset="0"/>
                <a:cs typeface="Tahoma" pitchFamily="34" charset="0"/>
              </a:rPr>
              <a:t>repositories</a:t>
            </a:r>
            <a:endParaRPr kumimoji="0" lang="it-IT" sz="3200" b="1" i="0" u="none" strike="noStrike" kern="1200" cap="none" spc="0" normalizeH="0" baseline="0" noProof="0" dirty="0">
              <a:ln>
                <a:noFill/>
              </a:ln>
              <a:effectLst/>
              <a:uLnTx/>
              <a:uFillTx/>
              <a:latin typeface="+mj-lt"/>
              <a:ea typeface="Tahoma" pitchFamily="34" charset="0"/>
              <a:cs typeface="Tahoma" pitchFamily="34" charset="0"/>
            </a:endParaRP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pic>
        <p:nvPicPr>
          <p:cNvPr id="8" name="Picture 7" descr="Graphical user interface, text, application, email&#10;&#10;Description automatically generated">
            <a:extLst>
              <a:ext uri="{FF2B5EF4-FFF2-40B4-BE49-F238E27FC236}">
                <a16:creationId xmlns:a16="http://schemas.microsoft.com/office/drawing/2014/main" id="{B3D0AD3B-79BD-7347-B7EA-4E46B0AB6CF3}"/>
              </a:ext>
            </a:extLst>
          </p:cNvPr>
          <p:cNvPicPr>
            <a:picLocks noChangeAspect="1"/>
          </p:cNvPicPr>
          <p:nvPr/>
        </p:nvPicPr>
        <p:blipFill rotWithShape="1">
          <a:blip r:embed="rId4">
            <a:extLst>
              <a:ext uri="{28A0092B-C50C-407E-A947-70E740481C1C}">
                <a14:useLocalDpi xmlns:a14="http://schemas.microsoft.com/office/drawing/2010/main" val="0"/>
              </a:ext>
            </a:extLst>
          </a:blip>
          <a:srcRect l="79847" t="27155" r="9974" b="65186"/>
          <a:stretch/>
        </p:blipFill>
        <p:spPr>
          <a:xfrm>
            <a:off x="5309728" y="1812577"/>
            <a:ext cx="2296444" cy="1080000"/>
          </a:xfrm>
          <a:prstGeom prst="rect">
            <a:avLst/>
          </a:prstGeom>
        </p:spPr>
      </p:pic>
      <p:pic>
        <p:nvPicPr>
          <p:cNvPr id="1026" name="Picture 2" descr="Learn ArrayExpress with our new Train online course | EMBL's European  Bionformatics Institute">
            <a:extLst>
              <a:ext uri="{FF2B5EF4-FFF2-40B4-BE49-F238E27FC236}">
                <a16:creationId xmlns:a16="http://schemas.microsoft.com/office/drawing/2014/main" id="{D11744A2-7D9B-2544-8DFA-A7750F9CF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7950" y="3389619"/>
            <a:ext cx="1080000"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23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2000" y="1315535"/>
            <a:ext cx="8280000" cy="1034899"/>
          </a:xfrm>
          <a:prstGeom prst="rect">
            <a:avLst/>
          </a:prstGeom>
          <a:noFill/>
        </p:spPr>
        <p:txBody>
          <a:bodyPr wrap="square" rtlCol="0">
            <a:spAutoFit/>
          </a:bodyPr>
          <a:lstStyle/>
          <a:p>
            <a:pPr>
              <a:lnSpc>
                <a:spcPts val="2460"/>
              </a:lnSpc>
            </a:pPr>
            <a:r>
              <a:rPr lang="en-GB" dirty="0"/>
              <a:t>GEO and </a:t>
            </a:r>
            <a:r>
              <a:rPr lang="en-GB" dirty="0" err="1"/>
              <a:t>ArrayExpress</a:t>
            </a:r>
            <a:r>
              <a:rPr lang="en-GB" dirty="0"/>
              <a:t> are international public repositories that archives and freely distributes microarray, next-generation sequencing, and other forms of high-throughput functional genomics data submitted by the research community.</a:t>
            </a:r>
            <a:endParaRPr lang="en-GB" b="1" dirty="0"/>
          </a:p>
        </p:txBody>
      </p:sp>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it-IT" sz="3200" b="1" dirty="0">
                <a:latin typeface="+mj-lt"/>
                <a:ea typeface="Tahoma" pitchFamily="34" charset="0"/>
                <a:cs typeface="Tahoma" pitchFamily="34" charset="0"/>
              </a:rPr>
              <a:t>Gene </a:t>
            </a:r>
            <a:r>
              <a:rPr lang="it-IT" sz="3200" b="1" dirty="0" err="1">
                <a:latin typeface="+mj-lt"/>
                <a:ea typeface="Tahoma" pitchFamily="34" charset="0"/>
                <a:cs typeface="Tahoma" pitchFamily="34" charset="0"/>
              </a:rPr>
              <a:t>expression</a:t>
            </a:r>
            <a:r>
              <a:rPr lang="it-IT" sz="3200" b="1" dirty="0">
                <a:latin typeface="+mj-lt"/>
                <a:ea typeface="Tahoma" pitchFamily="34" charset="0"/>
                <a:cs typeface="Tahoma" pitchFamily="34" charset="0"/>
              </a:rPr>
              <a:t> </a:t>
            </a:r>
            <a:r>
              <a:rPr lang="it-IT" sz="3200" b="1" dirty="0" err="1">
                <a:latin typeface="+mj-lt"/>
                <a:ea typeface="Tahoma" pitchFamily="34" charset="0"/>
                <a:cs typeface="Tahoma" pitchFamily="34" charset="0"/>
              </a:rPr>
              <a:t>repositories</a:t>
            </a:r>
            <a:endParaRPr kumimoji="0" lang="it-IT" sz="3200" b="1" i="0" u="none" strike="noStrike" kern="1200" cap="none" spc="0" normalizeH="0" baseline="0" noProof="0" dirty="0">
              <a:ln>
                <a:noFill/>
              </a:ln>
              <a:effectLst/>
              <a:uLnTx/>
              <a:uFillTx/>
              <a:latin typeface="+mj-lt"/>
              <a:ea typeface="Tahoma" pitchFamily="34" charset="0"/>
              <a:cs typeface="Tahoma" pitchFamily="34" charset="0"/>
            </a:endParaRP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6</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sp>
        <p:nvSpPr>
          <p:cNvPr id="2" name="Rectangle 1">
            <a:extLst>
              <a:ext uri="{FF2B5EF4-FFF2-40B4-BE49-F238E27FC236}">
                <a16:creationId xmlns:a16="http://schemas.microsoft.com/office/drawing/2014/main" id="{8B5D40FA-495A-6B45-936F-D008A720AC49}"/>
              </a:ext>
            </a:extLst>
          </p:cNvPr>
          <p:cNvSpPr/>
          <p:nvPr/>
        </p:nvSpPr>
        <p:spPr>
          <a:xfrm>
            <a:off x="432000" y="2692390"/>
            <a:ext cx="8083350" cy="2317301"/>
          </a:xfrm>
          <a:prstGeom prst="rect">
            <a:avLst/>
          </a:prstGeom>
        </p:spPr>
        <p:txBody>
          <a:bodyPr wrap="square">
            <a:spAutoFit/>
          </a:bodyPr>
          <a:lstStyle/>
          <a:p>
            <a:pPr algn="just" fontAlgn="base">
              <a:lnSpc>
                <a:spcPts val="2460"/>
              </a:lnSpc>
            </a:pPr>
            <a:r>
              <a:rPr lang="en-GB" dirty="0">
                <a:solidFill>
                  <a:srgbClr val="000000"/>
                </a:solidFill>
              </a:rPr>
              <a:t>Three main goals:</a:t>
            </a:r>
          </a:p>
          <a:p>
            <a:pPr marL="342900" indent="-342900" algn="just" fontAlgn="base">
              <a:lnSpc>
                <a:spcPts val="2460"/>
              </a:lnSpc>
              <a:buFont typeface="+mj-lt"/>
              <a:buAutoNum type="arabicPeriod"/>
            </a:pPr>
            <a:r>
              <a:rPr lang="en-GB" dirty="0">
                <a:solidFill>
                  <a:srgbClr val="333333"/>
                </a:solidFill>
              </a:rPr>
              <a:t>Provide a robust, versatile database in which to efficiently store high-throughput functional genomic data;</a:t>
            </a:r>
          </a:p>
          <a:p>
            <a:pPr marL="342900" indent="-342900" algn="just" fontAlgn="base">
              <a:lnSpc>
                <a:spcPts val="2460"/>
              </a:lnSpc>
              <a:buFont typeface="+mj-lt"/>
              <a:buAutoNum type="arabicPeriod"/>
            </a:pPr>
            <a:r>
              <a:rPr lang="en-GB" dirty="0">
                <a:solidFill>
                  <a:srgbClr val="333333"/>
                </a:solidFill>
              </a:rPr>
              <a:t>Offer simple submission procedures and formats that support complete and well-annotated data deposits from the research community;</a:t>
            </a:r>
          </a:p>
          <a:p>
            <a:pPr marL="342900" indent="-342900" algn="just" fontAlgn="base">
              <a:lnSpc>
                <a:spcPts val="2460"/>
              </a:lnSpc>
              <a:buFont typeface="+mj-lt"/>
              <a:buAutoNum type="arabicPeriod"/>
            </a:pPr>
            <a:r>
              <a:rPr lang="en-GB" dirty="0">
                <a:solidFill>
                  <a:srgbClr val="333333"/>
                </a:solidFill>
              </a:rPr>
              <a:t>Provide user-friendly mechanisms that allow users to query, locate, review and download studies and gene expression profiles of interest</a:t>
            </a:r>
            <a:endParaRPr lang="en-GB" b="0" i="0" dirty="0">
              <a:solidFill>
                <a:srgbClr val="333333"/>
              </a:solidFill>
              <a:effectLst/>
            </a:endParaRPr>
          </a:p>
        </p:txBody>
      </p:sp>
    </p:spTree>
    <p:extLst>
      <p:ext uri="{BB962C8B-B14F-4D97-AF65-F5344CB8AC3E}">
        <p14:creationId xmlns:p14="http://schemas.microsoft.com/office/powerpoint/2010/main" val="1013971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32000" y="1029785"/>
            <a:ext cx="8280000" cy="1355499"/>
          </a:xfrm>
          <a:prstGeom prst="rect">
            <a:avLst/>
          </a:prstGeom>
          <a:noFill/>
        </p:spPr>
        <p:txBody>
          <a:bodyPr wrap="square" rtlCol="0">
            <a:spAutoFit/>
          </a:bodyPr>
          <a:lstStyle/>
          <a:p>
            <a:pPr>
              <a:lnSpc>
                <a:spcPts val="2460"/>
              </a:lnSpc>
            </a:pPr>
            <a:r>
              <a:rPr lang="en-GB" b="1" dirty="0"/>
              <a:t>What kind of data are shared?</a:t>
            </a:r>
          </a:p>
          <a:p>
            <a:pPr>
              <a:lnSpc>
                <a:spcPts val="2460"/>
              </a:lnSpc>
            </a:pPr>
            <a:r>
              <a:rPr lang="en-GB" dirty="0"/>
              <a:t>The repeatability of published studies implies not only making raw data available, but also providing detailed information and protocols about the overall study and individual samples (known as metadata).</a:t>
            </a:r>
            <a:endParaRPr lang="en-GB" b="1" dirty="0"/>
          </a:p>
        </p:txBody>
      </p:sp>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it-IT" sz="3200" b="1" dirty="0">
                <a:latin typeface="+mj-lt"/>
                <a:ea typeface="Tahoma" pitchFamily="34" charset="0"/>
                <a:cs typeface="Tahoma" pitchFamily="34" charset="0"/>
              </a:rPr>
              <a:t>Gene </a:t>
            </a:r>
            <a:r>
              <a:rPr lang="it-IT" sz="3200" b="1" dirty="0" err="1">
                <a:latin typeface="+mj-lt"/>
                <a:ea typeface="Tahoma" pitchFamily="34" charset="0"/>
                <a:cs typeface="Tahoma" pitchFamily="34" charset="0"/>
              </a:rPr>
              <a:t>expression</a:t>
            </a:r>
            <a:r>
              <a:rPr lang="it-IT" sz="3200" b="1" dirty="0">
                <a:latin typeface="+mj-lt"/>
                <a:ea typeface="Tahoma" pitchFamily="34" charset="0"/>
                <a:cs typeface="Tahoma" pitchFamily="34" charset="0"/>
              </a:rPr>
              <a:t> </a:t>
            </a:r>
            <a:r>
              <a:rPr lang="it-IT" sz="3200" b="1" dirty="0" err="1">
                <a:latin typeface="+mj-lt"/>
                <a:ea typeface="Tahoma" pitchFamily="34" charset="0"/>
                <a:cs typeface="Tahoma" pitchFamily="34" charset="0"/>
              </a:rPr>
              <a:t>repositories</a:t>
            </a:r>
            <a:endParaRPr kumimoji="0" lang="it-IT" sz="3200" b="1" i="0" u="none" strike="noStrike" kern="1200" cap="none" spc="0" normalizeH="0" baseline="0" noProof="0" dirty="0">
              <a:ln>
                <a:noFill/>
              </a:ln>
              <a:effectLst/>
              <a:uLnTx/>
              <a:uFillTx/>
              <a:latin typeface="+mj-lt"/>
              <a:ea typeface="Tahoma" pitchFamily="34" charset="0"/>
              <a:cs typeface="Tahoma" pitchFamily="34" charset="0"/>
            </a:endParaRP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pic>
        <p:nvPicPr>
          <p:cNvPr id="3074" name="Picture 2">
            <a:extLst>
              <a:ext uri="{FF2B5EF4-FFF2-40B4-BE49-F238E27FC236}">
                <a16:creationId xmlns:a16="http://schemas.microsoft.com/office/drawing/2014/main" id="{D804E941-1681-0343-866F-978F8B201E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375" t="38080" r="3375" b="2095"/>
          <a:stretch/>
        </p:blipFill>
        <p:spPr bwMode="auto">
          <a:xfrm>
            <a:off x="1417320" y="2775416"/>
            <a:ext cx="2777490" cy="289981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7FE2528-CF99-6A4B-92E1-3948612C98BC}"/>
              </a:ext>
            </a:extLst>
          </p:cNvPr>
          <p:cNvSpPr/>
          <p:nvPr/>
        </p:nvSpPr>
        <p:spPr>
          <a:xfrm>
            <a:off x="4531995" y="2990253"/>
            <a:ext cx="3851910" cy="646331"/>
          </a:xfrm>
          <a:prstGeom prst="rect">
            <a:avLst/>
          </a:prstGeom>
        </p:spPr>
        <p:txBody>
          <a:bodyPr wrap="square">
            <a:spAutoFit/>
          </a:bodyPr>
          <a:lstStyle/>
          <a:p>
            <a:r>
              <a:rPr lang="en-GB" dirty="0">
                <a:solidFill>
                  <a:srgbClr val="373A36"/>
                </a:solidFill>
                <a:latin typeface="IBM Plex Sans"/>
              </a:rPr>
              <a:t>Information about biological specimen and experimental procedures</a:t>
            </a:r>
            <a:endParaRPr lang="en-IT" dirty="0"/>
          </a:p>
        </p:txBody>
      </p:sp>
      <p:cxnSp>
        <p:nvCxnSpPr>
          <p:cNvPr id="12" name="Straight Arrow Connector 11">
            <a:extLst>
              <a:ext uri="{FF2B5EF4-FFF2-40B4-BE49-F238E27FC236}">
                <a16:creationId xmlns:a16="http://schemas.microsoft.com/office/drawing/2014/main" id="{2322418C-79FE-F741-9B77-DC2B2FAA525A}"/>
              </a:ext>
            </a:extLst>
          </p:cNvPr>
          <p:cNvCxnSpPr>
            <a:stCxn id="10" idx="1"/>
          </p:cNvCxnSpPr>
          <p:nvPr/>
        </p:nvCxnSpPr>
        <p:spPr>
          <a:xfrm flipH="1" flipV="1">
            <a:off x="3829050" y="3303270"/>
            <a:ext cx="702945" cy="101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803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it-IT" sz="3200" b="1" dirty="0">
                <a:latin typeface="+mj-lt"/>
                <a:ea typeface="Tahoma" pitchFamily="34" charset="0"/>
                <a:cs typeface="Tahoma" pitchFamily="34" charset="0"/>
              </a:rPr>
              <a:t>Gene </a:t>
            </a:r>
            <a:r>
              <a:rPr lang="it-IT" sz="3200" b="1" dirty="0" err="1">
                <a:latin typeface="+mj-lt"/>
                <a:ea typeface="Tahoma" pitchFamily="34" charset="0"/>
                <a:cs typeface="Tahoma" pitchFamily="34" charset="0"/>
              </a:rPr>
              <a:t>expression</a:t>
            </a:r>
            <a:r>
              <a:rPr lang="it-IT" sz="3200" b="1" dirty="0">
                <a:latin typeface="+mj-lt"/>
                <a:ea typeface="Tahoma" pitchFamily="34" charset="0"/>
                <a:cs typeface="Tahoma" pitchFamily="34" charset="0"/>
              </a:rPr>
              <a:t> </a:t>
            </a:r>
            <a:r>
              <a:rPr lang="it-IT" sz="3200" b="1" dirty="0" err="1">
                <a:latin typeface="+mj-lt"/>
                <a:ea typeface="Tahoma" pitchFamily="34" charset="0"/>
                <a:cs typeface="Tahoma" pitchFamily="34" charset="0"/>
              </a:rPr>
              <a:t>repositories</a:t>
            </a:r>
            <a:endParaRPr kumimoji="0" lang="it-IT" sz="3200" b="1" i="0" u="none" strike="noStrike" kern="1200" cap="none" spc="0" normalizeH="0" baseline="0" noProof="0" dirty="0">
              <a:ln>
                <a:noFill/>
              </a:ln>
              <a:effectLst/>
              <a:uLnTx/>
              <a:uFillTx/>
              <a:latin typeface="+mj-lt"/>
              <a:ea typeface="Tahoma" pitchFamily="34" charset="0"/>
              <a:cs typeface="Tahoma" pitchFamily="34" charset="0"/>
            </a:endParaRP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pic>
        <p:nvPicPr>
          <p:cNvPr id="13314" name="Picture 2">
            <a:extLst>
              <a:ext uri="{FF2B5EF4-FFF2-40B4-BE49-F238E27FC236}">
                <a16:creationId xmlns:a16="http://schemas.microsoft.com/office/drawing/2014/main" id="{F1F1BC89-B18A-7448-B102-A9D2EDE4D7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22" t="50190" r="6865" b="10369"/>
          <a:stretch/>
        </p:blipFill>
        <p:spPr bwMode="auto">
          <a:xfrm>
            <a:off x="465373" y="2789427"/>
            <a:ext cx="8221427" cy="279493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ED3C905F-9A0D-0F40-A28D-CF2409ADCC2F}"/>
              </a:ext>
            </a:extLst>
          </p:cNvPr>
          <p:cNvSpPr/>
          <p:nvPr/>
        </p:nvSpPr>
        <p:spPr>
          <a:xfrm>
            <a:off x="530325" y="1035101"/>
            <a:ext cx="8083350" cy="1754326"/>
          </a:xfrm>
          <a:prstGeom prst="rect">
            <a:avLst/>
          </a:prstGeom>
        </p:spPr>
        <p:txBody>
          <a:bodyPr wrap="square">
            <a:spAutoFit/>
          </a:bodyPr>
          <a:lstStyle/>
          <a:p>
            <a:pPr marL="285750" indent="-285750">
              <a:buFont typeface="Wingdings" pitchFamily="2" charset="2"/>
              <a:buChar char="Ø"/>
            </a:pPr>
            <a:r>
              <a:rPr lang="en-GB" u="sng" dirty="0"/>
              <a:t>M</a:t>
            </a:r>
            <a:r>
              <a:rPr lang="en-GB" dirty="0"/>
              <a:t>inimum </a:t>
            </a:r>
            <a:r>
              <a:rPr lang="en-GB" u="sng" dirty="0"/>
              <a:t>I</a:t>
            </a:r>
            <a:r>
              <a:rPr lang="en-GB" dirty="0"/>
              <a:t>nformation </a:t>
            </a:r>
            <a:r>
              <a:rPr lang="en-GB" u="sng" dirty="0"/>
              <a:t>A</a:t>
            </a:r>
            <a:r>
              <a:rPr lang="en-GB" dirty="0"/>
              <a:t>bout a </a:t>
            </a:r>
            <a:r>
              <a:rPr lang="en-GB" u="sng" dirty="0"/>
              <a:t>M</a:t>
            </a:r>
            <a:r>
              <a:rPr lang="en-GB" dirty="0"/>
              <a:t>icroarray </a:t>
            </a:r>
            <a:r>
              <a:rPr lang="en-GB" u="sng" dirty="0"/>
              <a:t>E</a:t>
            </a:r>
            <a:r>
              <a:rPr lang="en-GB" dirty="0"/>
              <a:t>xperiment (MIAME)</a:t>
            </a:r>
          </a:p>
          <a:p>
            <a:pPr marL="285750" indent="-285750">
              <a:buFont typeface="Wingdings" pitchFamily="2" charset="2"/>
              <a:buChar char="Ø"/>
            </a:pPr>
            <a:endParaRPr lang="en-GB" dirty="0"/>
          </a:p>
          <a:p>
            <a:pPr marL="285750" indent="-285750">
              <a:buFont typeface="Wingdings" pitchFamily="2" charset="2"/>
              <a:buChar char="Ø"/>
            </a:pPr>
            <a:r>
              <a:rPr lang="en-GB" u="sng" dirty="0"/>
              <a:t>M</a:t>
            </a:r>
            <a:r>
              <a:rPr lang="en-GB" dirty="0"/>
              <a:t>inimum </a:t>
            </a:r>
            <a:r>
              <a:rPr lang="en-GB" u="sng" dirty="0" err="1"/>
              <a:t>IN</a:t>
            </a:r>
            <a:r>
              <a:rPr lang="en-GB" dirty="0" err="1"/>
              <a:t>formation</a:t>
            </a:r>
            <a:r>
              <a:rPr lang="en-GB" dirty="0"/>
              <a:t> about a </a:t>
            </a:r>
            <a:r>
              <a:rPr lang="en-GB" u="sng" dirty="0" err="1"/>
              <a:t>SEQ</a:t>
            </a:r>
            <a:r>
              <a:rPr lang="en-GB" dirty="0" err="1"/>
              <a:t>uencing</a:t>
            </a:r>
            <a:r>
              <a:rPr lang="en-GB" dirty="0"/>
              <a:t> </a:t>
            </a:r>
            <a:r>
              <a:rPr lang="en-GB" u="sng" dirty="0"/>
              <a:t>E</a:t>
            </a:r>
            <a:r>
              <a:rPr lang="en-GB" dirty="0"/>
              <a:t>xperiment (MINSEQE)</a:t>
            </a:r>
          </a:p>
          <a:p>
            <a:pPr marL="285750" indent="-285750">
              <a:buFont typeface="Wingdings" pitchFamily="2" charset="2"/>
              <a:buChar char="Ø"/>
            </a:pPr>
            <a:endParaRPr lang="en-GB" dirty="0"/>
          </a:p>
          <a:p>
            <a:endParaRPr lang="en-GB" dirty="0"/>
          </a:p>
          <a:p>
            <a:pPr marL="285750" indent="-285750">
              <a:buFont typeface="Wingdings" pitchFamily="2" charset="2"/>
              <a:buChar char="Ø"/>
            </a:pPr>
            <a:r>
              <a:rPr lang="en-GB" dirty="0"/>
              <a:t>The checklist:</a:t>
            </a:r>
            <a:endParaRPr lang="en-IT" dirty="0"/>
          </a:p>
        </p:txBody>
      </p:sp>
    </p:spTree>
    <p:extLst>
      <p:ext uri="{BB962C8B-B14F-4D97-AF65-F5344CB8AC3E}">
        <p14:creationId xmlns:p14="http://schemas.microsoft.com/office/powerpoint/2010/main" val="1037526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432000" y="790575"/>
            <a:ext cx="8280000"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Title 1"/>
          <p:cNvSpPr txBox="1">
            <a:spLocks/>
          </p:cNvSpPr>
          <p:nvPr/>
        </p:nvSpPr>
        <p:spPr>
          <a:xfrm>
            <a:off x="457200" y="200025"/>
            <a:ext cx="8229600" cy="563562"/>
          </a:xfrm>
          <a:prstGeom prst="rect">
            <a:avLst/>
          </a:prstGeom>
        </p:spPr>
        <p:txBody>
          <a:bodyPr>
            <a:noAutofit/>
          </a:bodyPr>
          <a:lstStyle/>
          <a:p>
            <a:pPr marL="0" marR="0" lvl="0" indent="0" defTabSz="914400" rtl="0" eaLnBrk="1" fontAlgn="auto" latinLnBrk="0" hangingPunct="1">
              <a:lnSpc>
                <a:spcPct val="100000"/>
              </a:lnSpc>
              <a:spcBef>
                <a:spcPct val="0"/>
              </a:spcBef>
              <a:spcAft>
                <a:spcPts val="0"/>
              </a:spcAft>
              <a:buClrTx/>
              <a:buSzTx/>
              <a:buFontTx/>
              <a:buNone/>
              <a:tabLst/>
              <a:defRPr/>
            </a:pPr>
            <a:r>
              <a:rPr lang="it-IT" sz="3200" b="1" dirty="0">
                <a:latin typeface="+mj-lt"/>
                <a:ea typeface="Tahoma" pitchFamily="34" charset="0"/>
                <a:cs typeface="Tahoma" pitchFamily="34" charset="0"/>
              </a:rPr>
              <a:t>Gene </a:t>
            </a:r>
            <a:r>
              <a:rPr lang="it-IT" sz="3200" b="1" dirty="0" err="1">
                <a:latin typeface="+mj-lt"/>
                <a:ea typeface="Tahoma" pitchFamily="34" charset="0"/>
                <a:cs typeface="Tahoma" pitchFamily="34" charset="0"/>
              </a:rPr>
              <a:t>expression</a:t>
            </a:r>
            <a:r>
              <a:rPr lang="it-IT" sz="3200" b="1" dirty="0">
                <a:latin typeface="+mj-lt"/>
                <a:ea typeface="Tahoma" pitchFamily="34" charset="0"/>
                <a:cs typeface="Tahoma" pitchFamily="34" charset="0"/>
              </a:rPr>
              <a:t> </a:t>
            </a:r>
            <a:r>
              <a:rPr lang="it-IT" sz="3200" b="1" dirty="0" err="1">
                <a:latin typeface="+mj-lt"/>
                <a:ea typeface="Tahoma" pitchFamily="34" charset="0"/>
                <a:cs typeface="Tahoma" pitchFamily="34" charset="0"/>
              </a:rPr>
              <a:t>repositories</a:t>
            </a:r>
            <a:endParaRPr kumimoji="0" lang="it-IT" sz="3200" b="1" i="0" u="none" strike="noStrike" kern="1200" cap="none" spc="0" normalizeH="0" baseline="0" noProof="0" dirty="0">
              <a:ln>
                <a:noFill/>
              </a:ln>
              <a:effectLst/>
              <a:uLnTx/>
              <a:uFillTx/>
              <a:latin typeface="+mj-lt"/>
              <a:ea typeface="Tahoma" pitchFamily="34" charset="0"/>
              <a:cs typeface="Tahoma" pitchFamily="34" charset="0"/>
            </a:endParaRPr>
          </a:p>
        </p:txBody>
      </p:sp>
      <p:sp>
        <p:nvSpPr>
          <p:cNvPr id="3" name="Slide Number Placeholder 2">
            <a:extLst>
              <a:ext uri="{FF2B5EF4-FFF2-40B4-BE49-F238E27FC236}">
                <a16:creationId xmlns:a16="http://schemas.microsoft.com/office/drawing/2014/main" id="{5260A5EF-9AF9-364C-99AA-C325FE71A7C7}"/>
              </a:ext>
            </a:extLst>
          </p:cNvPr>
          <p:cNvSpPr>
            <a:spLocks noGrp="1"/>
          </p:cNvSpPr>
          <p:nvPr>
            <p:ph type="sldNum" sz="quarter" idx="12"/>
          </p:nvPr>
        </p:nvSpPr>
        <p:spPr/>
        <p:txBody>
          <a:bodyPr/>
          <a:lstStyle/>
          <a:p>
            <a:fld id="{B6F15528-21DE-4FAA-801E-634DDDAF4B2B}" type="slidenum">
              <a:rPr lang="en-US" smtClean="0"/>
              <a:pPr/>
              <a:t>9</a:t>
            </a:fld>
            <a:endParaRPr lang="en-US"/>
          </a:p>
        </p:txBody>
      </p:sp>
      <p:sp>
        <p:nvSpPr>
          <p:cNvPr id="7" name="Date Placeholder 6">
            <a:extLst>
              <a:ext uri="{FF2B5EF4-FFF2-40B4-BE49-F238E27FC236}">
                <a16:creationId xmlns:a16="http://schemas.microsoft.com/office/drawing/2014/main" id="{C5ED86DC-8145-774B-8417-5B320FF6ACE3}"/>
              </a:ext>
            </a:extLst>
          </p:cNvPr>
          <p:cNvSpPr>
            <a:spLocks noGrp="1"/>
          </p:cNvSpPr>
          <p:nvPr>
            <p:ph type="dt" sz="half" idx="10"/>
          </p:nvPr>
        </p:nvSpPr>
        <p:spPr/>
        <p:txBody>
          <a:bodyPr/>
          <a:lstStyle/>
          <a:p>
            <a:r>
              <a:rPr lang="it-IT"/>
              <a:t>01/04/21</a:t>
            </a:r>
            <a:endParaRPr lang="en-US"/>
          </a:p>
        </p:txBody>
      </p:sp>
      <p:sp>
        <p:nvSpPr>
          <p:cNvPr id="8" name="Rectangle 3">
            <a:extLst>
              <a:ext uri="{FF2B5EF4-FFF2-40B4-BE49-F238E27FC236}">
                <a16:creationId xmlns:a16="http://schemas.microsoft.com/office/drawing/2014/main" id="{5D797F2B-BB7D-A24B-80AF-9595CD548F4D}"/>
              </a:ext>
            </a:extLst>
          </p:cNvPr>
          <p:cNvSpPr txBox="1">
            <a:spLocks noChangeArrowheads="1"/>
          </p:cNvSpPr>
          <p:nvPr/>
        </p:nvSpPr>
        <p:spPr>
          <a:xfrm>
            <a:off x="457200" y="1558925"/>
            <a:ext cx="8218488" cy="365120"/>
          </a:xfrm>
          <a:prstGeom prst="rect">
            <a:avLst/>
          </a:prstGeom>
          <a:noFill/>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ct val="0"/>
              </a:spcBef>
              <a:buClr>
                <a:schemeClr val="folHlink"/>
              </a:buClr>
              <a:buNone/>
            </a:pPr>
            <a:r>
              <a:rPr lang="en-GB" altLang="en-IT" sz="1800" b="1" dirty="0">
                <a:ea typeface="ＭＳ Ｐゴシック" panose="020B0600070205080204" pitchFamily="34" charset="-128"/>
              </a:rPr>
              <a:t>The submission process</a:t>
            </a:r>
          </a:p>
        </p:txBody>
      </p:sp>
      <p:grpSp>
        <p:nvGrpSpPr>
          <p:cNvPr id="18" name="Group 17">
            <a:extLst>
              <a:ext uri="{FF2B5EF4-FFF2-40B4-BE49-F238E27FC236}">
                <a16:creationId xmlns:a16="http://schemas.microsoft.com/office/drawing/2014/main" id="{F634DF2B-01A6-8B4A-9062-C8484903AE02}"/>
              </a:ext>
            </a:extLst>
          </p:cNvPr>
          <p:cNvGrpSpPr/>
          <p:nvPr/>
        </p:nvGrpSpPr>
        <p:grpSpPr>
          <a:xfrm>
            <a:off x="994569" y="2493970"/>
            <a:ext cx="7143750" cy="2439986"/>
            <a:chOff x="457200" y="2530046"/>
            <a:chExt cx="7143750" cy="2439986"/>
          </a:xfrm>
        </p:grpSpPr>
        <p:pic>
          <p:nvPicPr>
            <p:cNvPr id="4" name="Picture 3" descr="Graphical user interface, application, Word&#10;&#10;Description automatically generated">
              <a:extLst>
                <a:ext uri="{FF2B5EF4-FFF2-40B4-BE49-F238E27FC236}">
                  <a16:creationId xmlns:a16="http://schemas.microsoft.com/office/drawing/2014/main" id="{686645B3-05B3-134A-94C3-3848EFE6534F}"/>
                </a:ext>
              </a:extLst>
            </p:cNvPr>
            <p:cNvPicPr>
              <a:picLocks noChangeAspect="1"/>
            </p:cNvPicPr>
            <p:nvPr/>
          </p:nvPicPr>
          <p:blipFill rotWithShape="1">
            <a:blip r:embed="rId3">
              <a:extLst>
                <a:ext uri="{28A0092B-C50C-407E-A947-70E740481C1C}">
                  <a14:useLocalDpi xmlns:a14="http://schemas.microsoft.com/office/drawing/2010/main" val="0"/>
                </a:ext>
              </a:extLst>
            </a:blip>
            <a:srcRect l="33500" t="47351" r="24287" b="32949"/>
            <a:stretch/>
          </p:blipFill>
          <p:spPr>
            <a:xfrm>
              <a:off x="457200" y="2530046"/>
              <a:ext cx="6149340" cy="1793655"/>
            </a:xfrm>
            <a:prstGeom prst="rect">
              <a:avLst/>
            </a:prstGeom>
          </p:spPr>
        </p:pic>
        <p:sp>
          <p:nvSpPr>
            <p:cNvPr id="10" name="TextBox 9">
              <a:extLst>
                <a:ext uri="{FF2B5EF4-FFF2-40B4-BE49-F238E27FC236}">
                  <a16:creationId xmlns:a16="http://schemas.microsoft.com/office/drawing/2014/main" id="{6FC3B0A2-9188-4246-9168-507883A673FA}"/>
                </a:ext>
              </a:extLst>
            </p:cNvPr>
            <p:cNvSpPr txBox="1"/>
            <p:nvPr/>
          </p:nvSpPr>
          <p:spPr>
            <a:xfrm>
              <a:off x="582930" y="4323701"/>
              <a:ext cx="1760220" cy="369332"/>
            </a:xfrm>
            <a:prstGeom prst="rect">
              <a:avLst/>
            </a:prstGeom>
            <a:noFill/>
          </p:spPr>
          <p:txBody>
            <a:bodyPr wrap="square" rtlCol="0">
              <a:spAutoFit/>
            </a:bodyPr>
            <a:lstStyle/>
            <a:p>
              <a:pPr algn="ctr"/>
              <a:r>
                <a:rPr lang="en-IT" dirty="0"/>
                <a:t>Data submission</a:t>
              </a:r>
            </a:p>
          </p:txBody>
        </p:sp>
        <p:sp>
          <p:nvSpPr>
            <p:cNvPr id="11" name="TextBox 10">
              <a:extLst>
                <a:ext uri="{FF2B5EF4-FFF2-40B4-BE49-F238E27FC236}">
                  <a16:creationId xmlns:a16="http://schemas.microsoft.com/office/drawing/2014/main" id="{1F512BBD-810A-6844-A74C-39C6E76F6CF1}"/>
                </a:ext>
              </a:extLst>
            </p:cNvPr>
            <p:cNvSpPr txBox="1"/>
            <p:nvPr/>
          </p:nvSpPr>
          <p:spPr>
            <a:xfrm>
              <a:off x="2438175" y="4323701"/>
              <a:ext cx="1760220" cy="646331"/>
            </a:xfrm>
            <a:prstGeom prst="rect">
              <a:avLst/>
            </a:prstGeom>
            <a:noFill/>
          </p:spPr>
          <p:txBody>
            <a:bodyPr wrap="square" rtlCol="0">
              <a:spAutoFit/>
            </a:bodyPr>
            <a:lstStyle/>
            <a:p>
              <a:pPr algn="ctr"/>
              <a:r>
                <a:rPr lang="en-IT" dirty="0"/>
                <a:t>Curators clean and fix</a:t>
              </a:r>
            </a:p>
          </p:txBody>
        </p:sp>
        <p:sp>
          <p:nvSpPr>
            <p:cNvPr id="12" name="TextBox 11">
              <a:extLst>
                <a:ext uri="{FF2B5EF4-FFF2-40B4-BE49-F238E27FC236}">
                  <a16:creationId xmlns:a16="http://schemas.microsoft.com/office/drawing/2014/main" id="{8B854B55-8D2D-1240-A296-9D50CA8AD804}"/>
                </a:ext>
              </a:extLst>
            </p:cNvPr>
            <p:cNvSpPr txBox="1"/>
            <p:nvPr/>
          </p:nvSpPr>
          <p:spPr>
            <a:xfrm>
              <a:off x="4324125" y="4323701"/>
              <a:ext cx="1760220" cy="646331"/>
            </a:xfrm>
            <a:prstGeom prst="rect">
              <a:avLst/>
            </a:prstGeom>
            <a:noFill/>
          </p:spPr>
          <p:txBody>
            <a:bodyPr wrap="square" rtlCol="0">
              <a:spAutoFit/>
            </a:bodyPr>
            <a:lstStyle/>
            <a:p>
              <a:pPr algn="ctr"/>
              <a:r>
                <a:rPr lang="en-IT" dirty="0"/>
                <a:t>Standardized file formats</a:t>
              </a:r>
            </a:p>
          </p:txBody>
        </p:sp>
        <p:sp>
          <p:nvSpPr>
            <p:cNvPr id="13" name="TextBox 12">
              <a:extLst>
                <a:ext uri="{FF2B5EF4-FFF2-40B4-BE49-F238E27FC236}">
                  <a16:creationId xmlns:a16="http://schemas.microsoft.com/office/drawing/2014/main" id="{51A3090F-34AA-5148-8A05-36ACC69D3147}"/>
                </a:ext>
              </a:extLst>
            </p:cNvPr>
            <p:cNvSpPr txBox="1"/>
            <p:nvPr/>
          </p:nvSpPr>
          <p:spPr>
            <a:xfrm>
              <a:off x="6435090" y="4323701"/>
              <a:ext cx="1165860" cy="369332"/>
            </a:xfrm>
            <a:prstGeom prst="rect">
              <a:avLst/>
            </a:prstGeom>
            <a:noFill/>
          </p:spPr>
          <p:txBody>
            <a:bodyPr wrap="square" rtlCol="0">
              <a:spAutoFit/>
            </a:bodyPr>
            <a:lstStyle/>
            <a:p>
              <a:pPr algn="ctr"/>
              <a:r>
                <a:rPr lang="en-IT" dirty="0"/>
                <a:t>Archiving</a:t>
              </a:r>
            </a:p>
          </p:txBody>
        </p:sp>
        <p:grpSp>
          <p:nvGrpSpPr>
            <p:cNvPr id="17" name="Group 16">
              <a:extLst>
                <a:ext uri="{FF2B5EF4-FFF2-40B4-BE49-F238E27FC236}">
                  <a16:creationId xmlns:a16="http://schemas.microsoft.com/office/drawing/2014/main" id="{1F863E7E-A979-7F4B-9070-4D9D95E3F4E2}"/>
                </a:ext>
              </a:extLst>
            </p:cNvPr>
            <p:cNvGrpSpPr/>
            <p:nvPr/>
          </p:nvGrpSpPr>
          <p:grpSpPr>
            <a:xfrm>
              <a:off x="6435090" y="2757020"/>
              <a:ext cx="1165860" cy="1339705"/>
              <a:chOff x="5686584" y="1348345"/>
              <a:chExt cx="1280160" cy="1339705"/>
            </a:xfrm>
          </p:grpSpPr>
          <p:sp>
            <p:nvSpPr>
              <p:cNvPr id="16" name="Can 15">
                <a:extLst>
                  <a:ext uri="{FF2B5EF4-FFF2-40B4-BE49-F238E27FC236}">
                    <a16:creationId xmlns:a16="http://schemas.microsoft.com/office/drawing/2014/main" id="{DD844C02-4F13-1F4F-8CB4-4A53D7E8C96B}"/>
                  </a:ext>
                </a:extLst>
              </p:cNvPr>
              <p:cNvSpPr/>
              <p:nvPr/>
            </p:nvSpPr>
            <p:spPr>
              <a:xfrm>
                <a:off x="5686584" y="2182582"/>
                <a:ext cx="1280160" cy="5054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5" name="Can 14">
                <a:extLst>
                  <a:ext uri="{FF2B5EF4-FFF2-40B4-BE49-F238E27FC236}">
                    <a16:creationId xmlns:a16="http://schemas.microsoft.com/office/drawing/2014/main" id="{E03CBD9C-4380-2346-A8D6-6789E3B65067}"/>
                  </a:ext>
                </a:extLst>
              </p:cNvPr>
              <p:cNvSpPr/>
              <p:nvPr/>
            </p:nvSpPr>
            <p:spPr>
              <a:xfrm>
                <a:off x="5686584" y="1766041"/>
                <a:ext cx="1280160" cy="5054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a:p>
            </p:txBody>
          </p:sp>
          <p:sp>
            <p:nvSpPr>
              <p:cNvPr id="14" name="Can 13">
                <a:extLst>
                  <a:ext uri="{FF2B5EF4-FFF2-40B4-BE49-F238E27FC236}">
                    <a16:creationId xmlns:a16="http://schemas.microsoft.com/office/drawing/2014/main" id="{70DAFE89-3EB3-B64D-80A3-CC19170B62EB}"/>
                  </a:ext>
                </a:extLst>
              </p:cNvPr>
              <p:cNvSpPr>
                <a:spLocks noChangeAspect="1"/>
              </p:cNvSpPr>
              <p:nvPr/>
            </p:nvSpPr>
            <p:spPr>
              <a:xfrm>
                <a:off x="5686584" y="1348345"/>
                <a:ext cx="1280160" cy="50546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T" dirty="0"/>
              </a:p>
            </p:txBody>
          </p:sp>
        </p:grpSp>
      </p:grpSp>
    </p:spTree>
    <p:extLst>
      <p:ext uri="{BB962C8B-B14F-4D97-AF65-F5344CB8AC3E}">
        <p14:creationId xmlns:p14="http://schemas.microsoft.com/office/powerpoint/2010/main" val="37376352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3939</TotalTime>
  <Words>1572</Words>
  <Application>Microsoft Macintosh PowerPoint</Application>
  <PresentationFormat>On-screen Show (4:3)</PresentationFormat>
  <Paragraphs>281</Paragraphs>
  <Slides>26</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IBM Plex Sans</vt:lpstr>
      <vt:lpstr>System Font 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Matteo</dc:creator>
  <cp:lastModifiedBy>dugo.matteo</cp:lastModifiedBy>
  <cp:revision>398</cp:revision>
  <dcterms:created xsi:type="dcterms:W3CDTF">2006-08-16T00:00:00Z</dcterms:created>
  <dcterms:modified xsi:type="dcterms:W3CDTF">2021-04-01T08:53:06Z</dcterms:modified>
</cp:coreProperties>
</file>